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3"/>
  </p:notesMasterIdLst>
  <p:sldIdLst>
    <p:sldId id="256" r:id="rId3"/>
    <p:sldId id="266" r:id="rId4"/>
    <p:sldId id="265" r:id="rId5"/>
    <p:sldId id="277" r:id="rId6"/>
    <p:sldId id="269" r:id="rId7"/>
    <p:sldId id="278" r:id="rId8"/>
    <p:sldId id="262" r:id="rId9"/>
    <p:sldId id="268" r:id="rId10"/>
    <p:sldId id="259" r:id="rId11"/>
    <p:sldId id="271" r:id="rId12"/>
    <p:sldId id="272" r:id="rId13"/>
    <p:sldId id="260" r:id="rId14"/>
    <p:sldId id="270" r:id="rId15"/>
    <p:sldId id="257" r:id="rId16"/>
    <p:sldId id="276" r:id="rId17"/>
    <p:sldId id="275" r:id="rId18"/>
    <p:sldId id="273" r:id="rId19"/>
    <p:sldId id="274" r:id="rId20"/>
    <p:sldId id="264" r:id="rId21"/>
    <p:sldId id="261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48CA8C-4673-664E-9A3B-301DDA372B45}" v="4" dt="2023-09-19T16:25:47.9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7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BA690-3320-4EC9-A252-EDEEC6E3C7BE}" type="datetimeFigureOut">
              <a:rPr lang="da-DK" smtClean="0"/>
              <a:t>19.09.2023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061D8-DEF4-48D2-8766-68F53B1C7F3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6278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A4ADF-F84D-01EF-E70A-3119FFE3FB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DAD6DB1-608D-6B35-C52B-5B7FDCCDE1D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Forfattere, titel, afdeling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8A92C7-EA0D-31E8-8DA7-DC2AAB9C4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B20F3-905D-454F-8B8C-9B6C35ADE1C9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602CE0-2164-6853-5A77-9E4D567C6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36037D6-1B65-9192-19E6-F9DC3DF3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019C-F013-49C3-8E63-67197A373D4F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000" y="23813"/>
            <a:ext cx="1519238" cy="16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54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4AA1BB-C0D9-B59B-75CB-899C6D39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5349814-537B-7696-E02E-1163048443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E4A5EBD-5134-42C6-8C48-66890238B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822A37-352D-D2B8-CD2D-64254207C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1D744-6645-4281-A8F1-41F793136BB3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9FB2E14-0F0E-17C1-8EE4-3B3C74D5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F384FC-5BC3-5B5A-3A82-EBAB8430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3592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59E5DB-68F0-C7A4-2FC9-700EC73B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668DFDA-F9DF-B21F-B6A4-A94FBC53E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37CE76B-420F-7032-114F-BDB270ACF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CA9FA46-C1E9-1044-D876-F0A89EF73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3F58F06-EBEB-CB4F-D2B3-494378F72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6469788-550C-73BC-C0CD-172289427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11937-2C66-48D5-9FA0-00BE20F09C7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FE6BE69D-A905-C7FA-3E35-2DD131E5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BDFAE6F-DE74-B0E1-0A1E-783529571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6283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E3B94-7BD6-E380-4AEF-6AA86ED8B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72095F4-B0EC-974C-25F7-E5EC9BCD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67B5A-1749-4B23-87A6-7FFF50007BC4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2C1983B-2C16-CC02-A35B-415B16C6A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12BF674-38E8-C079-833D-D378A321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152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7783F7F-74D5-A979-329D-5F0E393E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B95E8-460C-4A14-8E82-F580CC8544A3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81109E9-2FC5-BFC3-55B6-1F670FF7C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4A29FEF-820A-44EB-B68A-095E15CBC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3F31E-8B6F-458A-8E79-EAC87682E567}" type="slidenum">
              <a:rPr lang="da-DK" smtClean="0"/>
              <a:pPr/>
              <a:t>‹#›</a:t>
            </a:fld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59830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1DB170-2208-6DA2-28FC-7D7571BD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FC5BD5-B4AC-A5D9-D1D8-60644FE2E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737D083-ADA9-6023-80F6-DBB9293DE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55F3D88-A88D-82B5-F6B7-20D6A8503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BE1C1-42F8-4194-9081-3F2C57BED561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3E9485-10EF-CED1-AD68-EEC50B82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B88A5FF-7FD3-3B3A-ADE2-308C75618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59103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F43F94-C4FA-79C4-470E-27CEA598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C69987C-F190-3C60-ADB8-978FBCC21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29FCA60-D312-1CA5-E145-A297F4EC7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C4E1086-3C76-239C-FCE1-7C701E06B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91360-53B2-45A1-9565-07B0AE1A109C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9FCDA29-BA18-4E29-D716-27BB12FAF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8852D8E-ADCA-D0C3-E7AC-95E51580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8563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8793E-012C-9746-1D3D-916477B39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20E5CE-765E-E5B2-8839-41BF49B69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864CCEF-CE1F-0128-B5E7-ED000AE9E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3E16-A603-4C03-A183-4743EB2A8445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8F5CC01-E7D8-6227-6FD9-87026105D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6BD90C4-657D-641F-7D9C-605B43779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059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872F8-7622-1D42-0AAB-E1229E0D9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13EF38-FA15-8585-A7E4-5463B9BAC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A69DE1E-4611-431A-C50C-E3897484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DD6A9-C63E-4484-A9FB-C5F1617482B0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0D579F0-B683-5436-5C95-BCC619A4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7CBC492-0100-2E04-E2FC-1A95F8A1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17193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506E76-23D1-6083-C333-7156AEFA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742752-8B1B-F625-844C-A76543BA5D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C718B9-01E4-B4CB-5FDB-550CC902F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0FB30-B0C0-4786-9C95-45D8F332DB02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D902571-62FE-C92F-F598-943414CF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92ED47-F825-B33A-78F2-8B79A9E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1023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79AA5-E27D-476C-4570-9D79379F9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3D4B588-4EC5-EC35-363B-3E9CEE75A8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C3D6B3C-02C8-197D-7DA0-BF93280A4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5853DE5-BF2F-7B05-20B4-46A0BF2D0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BF6A7-9C35-4FB6-BADC-038066F46640}" type="datetimeyyyy">
              <a:rPr lang="da-DK" smtClean="0"/>
              <a:t>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88781BD-5498-D7C2-4147-579573FE5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BD1EA1-C5E8-0449-716F-3F16E05D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4116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Baggrund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7CBD22-0D8C-7FB3-BC24-DB46866C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A9ECD-C088-9C14-B585-74FE378E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A825DF-0597-4FD0-772F-32B9ACED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9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8A4344-4934-8337-CCFD-D517CCFD6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3D0F8E-90C2-729A-3CFE-ABB64A812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3F9F5E1-56F2-44DC-EBBE-8FFDCAD6B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CE01FA4-2C6E-2A69-2827-4309F331CF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77BCAE17-EB37-BB42-078B-C0B64F5BD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0B00168-73D7-4AC8-6737-1BA47C4D3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F9A8F-BFD8-44B0-BEA9-01460E990E2E}" type="datetimeyyyy">
              <a:rPr lang="da-DK" smtClean="0"/>
              <a:t>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CFBAE6EC-5704-34DB-2DEE-73B39E5A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829C2D0D-58A7-5CA8-CB8F-2C418B03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438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E2892D-882D-4EAB-FD93-5E4748C4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299CFE20-C685-DC27-95C5-F63C884C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66824-3CCA-4388-AC94-CC65BDEB478A}" type="datetimeyyyy">
              <a:rPr lang="da-DK" smtClean="0"/>
              <a:t>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9906554-F853-B2CF-A576-751DED5C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6195325C-83F5-482F-9A57-E0487497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7235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F738046-2EFA-E254-8839-0E7678477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F206E-F547-4842-9B0B-A9E09198B173}" type="datetimeyyyy">
              <a:rPr lang="da-DK" smtClean="0"/>
              <a:t>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561DE29-0CDB-077B-7DB6-6772A115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BF86B97-A2B1-CA2A-2EB9-237612180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266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C5A1F-3171-305E-C61C-D9B02A3B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6060AF-2E2E-D1A8-7E0B-5FE8E7E8F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3CF45C-2A56-E857-3494-F9DF309B6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CF7760E-D15F-11A3-DF2F-B09E70F0F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0563-157B-4F6C-8819-386A6174DA15}" type="datetimeyyyy">
              <a:rPr lang="da-DK" smtClean="0"/>
              <a:t>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13DB647-BB50-EBC9-A39E-EFF48ADAE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AD83F0D-0520-84D4-0148-3D193E66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35078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E0A61-DEA8-5528-7036-65F9FAD74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59784F6-C402-0CF5-0951-02E879C22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1B39A0-D537-0797-1B5E-AC336B93E1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984199-30CB-407B-E9AC-7865DA519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385E7-FB1F-46EF-BB8F-26B21D89A046}" type="datetimeyyyy">
              <a:rPr lang="da-DK" smtClean="0"/>
              <a:t>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702FB66-F3DF-C424-5169-E9CF31E6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9FE9C4F-D9C7-03C9-33DF-3D1DF5470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4089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64AF26-58B7-3DC8-98A0-A6F85B435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85E5A08-6E92-50AB-D129-A7BAC4E5F0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34EA97D-16E2-E9A6-C057-911CAE874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F5FD5-420D-464C-9201-FABAD85009B0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34EC67-68FC-4E31-5068-2C8520ED9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143A0B6-F83A-A3BE-D1AD-0E6E24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75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43342F7F-B1B5-FF8D-A01F-B309606502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3D8FBBC-5057-146C-6594-2A732FD0B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0137610-526F-D34B-074C-7CFDC2C2D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46CA7-43F0-47BB-96C4-981ECB24EA1B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65FA082-2B92-A47C-93AD-3346AAF2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CABDF7-D2A5-9453-EF5C-DEC19E11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143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PICO 1,2,3…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7CBD22-0D8C-7FB3-BC24-DB46866C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7002-96B5-4EA1-8CA8-1D6668B29A31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A9ECD-C088-9C14-B585-74FE378E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A825DF-0597-4FD0-772F-32B9ACED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4E21-C20A-4DC5-8EE1-6EF8C9BB38FE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3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Hvad er nyt siden sidst?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7CBD22-0D8C-7FB3-BC24-DB46866C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EC71A-8B49-4044-A072-AFE75CE8C942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A9ECD-C088-9C14-B585-74FE378E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A825DF-0597-4FD0-772F-32B9ACED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1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Kontroversielle aspekter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7CBD22-0D8C-7FB3-BC24-DB46866C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592-7119-4A27-A0F6-D073B4F678A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A9ECD-C088-9C14-B585-74FE378E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A825DF-0597-4FD0-772F-32B9ACED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32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Polarisering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67CBD22-0D8C-7FB3-BC24-DB46866C3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592-7119-4A27-A0F6-D073B4F678A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8A9ECD-C088-9C14-B585-74FE378EA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A825DF-0597-4FD0-772F-32B9ACED9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54638-6412-2AA6-1B2E-B2BE413816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1D984-7F53-1A83-DB22-FB0AB0E48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72762" y="0"/>
            <a:ext cx="1519238" cy="1690688"/>
          </a:xfrm>
          <a:prstGeom prst="rect">
            <a:avLst/>
          </a:prstGeom>
        </p:spPr>
      </p:pic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6EC0B454-9651-4B84-BEBC-F3480E40F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76F68-8E94-42FA-87B7-1BB4A2E8C89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C3AD15C-CCF4-1E65-1BB3-176EBB3A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AEFA491E-B7E1-DB16-D9CC-9037551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6853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06F17-DDF0-9E66-6396-904CCC680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E37D75B-8BEE-C2B7-A063-0B9615BD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A9AD0-B086-4DFA-8403-65F231920909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B9183BB-5998-2056-0EE1-3D35DCD9F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04A0D3E-529F-AB73-F982-48C339600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1867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C3FE74-0FE2-A7DF-A950-E2EBA70EC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8F80F41-BA4D-346F-1D9F-8C357AC05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4B5593D-F0CC-9AD7-9226-F008E07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932E-F422-4E09-AF59-42FCF95DC8BD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622408B-5DFA-B35A-E55E-86D9E703E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9E5F50-6E62-083A-A6D4-FF9674C67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3536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5ADE165-1AA6-E6F3-7684-C3F71B711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D4C0BD-6A2C-7BD2-051A-1ACF18F36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9BE8035-FD39-E1E0-52A0-4AF47F181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413EE-662A-4854-B836-20EE06F5324B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03A0CF4-037A-DD70-C800-61E261F82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9E727AE-8C52-BB87-78E7-B3712F9389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C9CC5E-A945-416F-9BBB-315154822E3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B241234-5096-FBE1-C1E5-FEB1B1329CF9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672762" y="0"/>
            <a:ext cx="1519238" cy="160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60" r:id="rId4"/>
    <p:sldLayoutId id="2147483659" r:id="rId5"/>
    <p:sldLayoutId id="2147483675" r:id="rId6"/>
    <p:sldLayoutId id="2147483674" r:id="rId7"/>
    <p:sldLayoutId id="2147483661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23C6AE6-3CFD-A160-11B5-4802076D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CCCC8E4-BB90-3595-2814-AEE150A02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390055-B8B9-08F7-9CDE-BE818F419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D814F-BE3D-47F0-80DC-F2E65782EEAE}" type="datetimeyyyy">
              <a:rPr lang="da-DK" smtClean="0"/>
              <a:t>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6710CA0-C4F6-9054-71A2-84E0FACF4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Hindsgavl guideline møde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1E623F4-B8C4-06C4-E70C-8FC3A9022A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DCF79-5CAD-48B3-BE5E-450904BDD972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7589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C63E2-CA0C-1B43-65CB-DA02E4553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1403" y="1921016"/>
            <a:ext cx="9144000" cy="2387600"/>
          </a:xfrm>
        </p:spPr>
        <p:txBody>
          <a:bodyPr>
            <a:noAutofit/>
          </a:bodyPr>
          <a:lstStyle/>
          <a:p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Hvordan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håndteres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gravide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kvinder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(&lt;GA20)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med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u="sng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symptomer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i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form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af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plet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-/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kontakt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blødning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uden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obstetrisk</a:t>
            </a:r>
            <a:r>
              <a:rPr lang="pt-PT" sz="4400" b="1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pt-PT" sz="4400" b="1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årsag</a:t>
            </a:r>
            <a:endParaRPr lang="da-DK" sz="44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E4A95F-110E-2315-DC4C-78C128943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5441-CB5E-4AE5-9EB5-E78D8E5E55C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946681D-1639-B8A8-C812-4C74BE0A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F280ED1F-C471-CB9B-E01E-B73098F9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2019C-F013-49C3-8E63-67197A373D4F}" type="slidenum">
              <a:rPr lang="da-DK" smtClean="0"/>
              <a:pPr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4928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E2EC-FA21-53C9-2AEA-E15878BF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Rekommandationer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D77CA7C-995F-6905-1C79-67CF77AF78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3752889"/>
              </p:ext>
            </p:extLst>
          </p:nvPr>
        </p:nvGraphicFramePr>
        <p:xfrm>
          <a:off x="1814732" y="1899139"/>
          <a:ext cx="7962314" cy="4346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1933">
                  <a:extLst>
                    <a:ext uri="{9D8B030D-6E8A-4147-A177-3AD203B41FA5}">
                      <a16:colId xmlns:a16="http://schemas.microsoft.com/office/drawing/2014/main" val="321910573"/>
                    </a:ext>
                  </a:extLst>
                </a:gridCol>
                <a:gridCol w="1130381">
                  <a:extLst>
                    <a:ext uri="{9D8B030D-6E8A-4147-A177-3AD203B41FA5}">
                      <a16:colId xmlns:a16="http://schemas.microsoft.com/office/drawing/2014/main" val="1334818863"/>
                    </a:ext>
                  </a:extLst>
                </a:gridCol>
              </a:tblGrid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Alle gravide kvinder med vaginal blødning bør få foretaget en gynækologisk undersøgelse med inspektion af vulva, vagina og portio for at udelukke gynækologisk årsag til blødning, herunder cervixcancer.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9534452"/>
                  </a:ext>
                </a:extLst>
              </a:tr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Kolposkopi af gravide bør foretages af erfarne kolposkopører pga. de graviditetsinducerede forandringer på portio, som gør kolposkopi vanskelig at tolke.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491391"/>
                  </a:ext>
                </a:extLst>
              </a:tr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u="sng" dirty="0">
                          <a:effectLst/>
                        </a:rPr>
                        <a:t>Det anbefales at afstå fra </a:t>
                      </a:r>
                      <a:r>
                        <a:rPr lang="da-DK" sz="1600" u="sng" dirty="0" err="1">
                          <a:effectLst/>
                        </a:rPr>
                        <a:t>biopsitagning</a:t>
                      </a:r>
                      <a:r>
                        <a:rPr lang="da-DK" sz="1600" u="sng" dirty="0">
                          <a:effectLst/>
                        </a:rPr>
                        <a:t> ved </a:t>
                      </a:r>
                      <a:r>
                        <a:rPr lang="da-DK" sz="1600" u="sng" dirty="0" err="1">
                          <a:effectLst/>
                        </a:rPr>
                        <a:t>kolposkopi</a:t>
                      </a:r>
                      <a:r>
                        <a:rPr lang="da-DK" sz="1600" u="sng" dirty="0">
                          <a:effectLst/>
                        </a:rPr>
                        <a:t>, medmindre der er mistanke om udbredt CIN3, AIS eller cancer</a:t>
                      </a:r>
                      <a:r>
                        <a:rPr lang="da-DK" sz="1600" dirty="0">
                          <a:effectLst/>
                        </a:rPr>
                        <a:t>. Kontrolprogram i graviditeten eller efter fødsel aftales afhængig af de </a:t>
                      </a:r>
                      <a:r>
                        <a:rPr lang="da-DK" sz="1600" dirty="0" err="1">
                          <a:effectLst/>
                        </a:rPr>
                        <a:t>kolposkopiske</a:t>
                      </a:r>
                      <a:r>
                        <a:rPr lang="da-DK" sz="1600" dirty="0">
                          <a:effectLst/>
                        </a:rPr>
                        <a:t> fund, hvis der ikke biopteres.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C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349108"/>
                  </a:ext>
                </a:extLst>
              </a:tr>
              <a:tr h="70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Biopsitagning fra cervix under graviditet er forbundet med let øget risiko for blødning men er ikke forbundet med øget risiko for abort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B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5320034"/>
                  </a:ext>
                </a:extLst>
              </a:tr>
              <a:tr h="430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Endobrush og cervical abrasio anvendes ikke under graviditet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dirty="0">
                          <a:effectLst/>
                        </a:rPr>
                        <a:t>D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077148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CC16-5957-8D41-7F6B-D85DCF0A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7002-96B5-4EA1-8CA8-1D6668B29A31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B8A32-652F-CDE6-8089-F0D0E1B2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367C-5887-97FD-DBE5-9A0D3B35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4E21-C20A-4DC5-8EE1-6EF8C9BB38FE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4E3AC-7345-59EC-E3D5-6B1C086F2A45}"/>
              </a:ext>
            </a:extLst>
          </p:cNvPr>
          <p:cNvSpPr txBox="1"/>
          <p:nvPr/>
        </p:nvSpPr>
        <p:spPr>
          <a:xfrm>
            <a:off x="1006997" y="4004841"/>
            <a:ext cx="794023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Biopsitagning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forbindelse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med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bør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foretages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ved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udbredte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CIN3/AIS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forandringer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eller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mistanke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om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carcinom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samt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hvis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undersøgeren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er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usikker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på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den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kolposkopiske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undersøgelse</a:t>
            </a:r>
            <a:endParaRPr lang="en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522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5D54-75EE-D8BC-9057-C29C40E9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Rekommandationer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3035A00-C00E-9FAA-19F6-D012D6956A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432262"/>
              </p:ext>
            </p:extLst>
          </p:nvPr>
        </p:nvGraphicFramePr>
        <p:xfrm>
          <a:off x="1655180" y="1533378"/>
          <a:ext cx="8529829" cy="5201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18880">
                  <a:extLst>
                    <a:ext uri="{9D8B030D-6E8A-4147-A177-3AD203B41FA5}">
                      <a16:colId xmlns:a16="http://schemas.microsoft.com/office/drawing/2014/main" val="506513066"/>
                    </a:ext>
                  </a:extLst>
                </a:gridCol>
                <a:gridCol w="1210949">
                  <a:extLst>
                    <a:ext uri="{9D8B030D-6E8A-4147-A177-3AD203B41FA5}">
                      <a16:colId xmlns:a16="http://schemas.microsoft.com/office/drawing/2014/main" val="758806774"/>
                    </a:ext>
                  </a:extLst>
                </a:gridCol>
              </a:tblGrid>
              <a:tr h="541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Dysplasi under graviditet kan behandles konservativt medmindre cancer ikke kan udelukkes.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3312864"/>
                  </a:ext>
                </a:extLst>
              </a:tr>
              <a:tr h="821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Kvinder, der har fået påvist CIN2 før eller under graviditeten, bør kontrolleres med cervixcytologi, HPV samt kolposkopi med biopsitagning hos gynækolog tidligst 8 uger post partum.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2095258"/>
                  </a:ext>
                </a:extLst>
              </a:tr>
              <a:tr h="821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Kvinder med CIN3, der er påvist før eller under graviditeten og hvor der ikke laves konus, bør kontrolleres med kolposkopi i 1. trimester, GA 30 og 8 uger efter fødslen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7333771"/>
                  </a:ext>
                </a:extLst>
              </a:tr>
              <a:tr h="821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Kvinder, der har fået påvist AIS under graviditeten bør koniseres. Ved ikke frie rande for AIS anbefales, hvis rekonus fravælges, kontrol med kolposkopi i 1. trimester, GA 30 og 8 uger efter fødslen. Kontrollen er en specialistopgave.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2624419"/>
                  </a:ext>
                </a:extLst>
              </a:tr>
              <a:tr h="541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Ved påvisning af cervixcancer under graviditeten henvises patient til onko-gyn afdeling mhp. videre udredning og behandling.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C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36175776"/>
                  </a:ext>
                </a:extLst>
              </a:tr>
              <a:tr h="541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Konisatio under graviditet udføres, hvis invasiv sygdom ikke kan udelukkes (udbredt CIN3 eller AIS i portiobiopsi(er)). 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7847097"/>
                  </a:ext>
                </a:extLst>
              </a:tr>
              <a:tr h="1100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dirty="0">
                          <a:effectLst/>
                        </a:rPr>
                        <a:t>Alle gravide kvinder &gt;23 år kan tilbydes screening som angivet i screeningsprogrammet med </a:t>
                      </a:r>
                      <a:r>
                        <a:rPr lang="da-DK" sz="1600" dirty="0" err="1">
                          <a:effectLst/>
                        </a:rPr>
                        <a:t>cervixcytologi</a:t>
                      </a:r>
                      <a:r>
                        <a:rPr lang="da-DK" sz="1600" dirty="0">
                          <a:effectLst/>
                        </a:rPr>
                        <a:t>/HPV-test, hvis det er mere end 3,5/5,5 år siden sidste test. Prøvetagning kan foretages med spatel og </a:t>
                      </a:r>
                      <a:r>
                        <a:rPr lang="da-DK" sz="1600" dirty="0" err="1">
                          <a:effectLst/>
                        </a:rPr>
                        <a:t>cytobrush</a:t>
                      </a:r>
                      <a:r>
                        <a:rPr lang="da-DK" sz="1600" dirty="0">
                          <a:effectLst/>
                        </a:rPr>
                        <a:t> eller </a:t>
                      </a:r>
                      <a:r>
                        <a:rPr lang="da-DK" sz="1600" dirty="0" err="1">
                          <a:effectLst/>
                        </a:rPr>
                        <a:t>kombibørste</a:t>
                      </a:r>
                      <a:r>
                        <a:rPr lang="da-DK" sz="1600" dirty="0">
                          <a:effectLst/>
                        </a:rPr>
                        <a:t>, mens screening med </a:t>
                      </a:r>
                      <a:r>
                        <a:rPr lang="da-DK" sz="1600" dirty="0" err="1">
                          <a:effectLst/>
                        </a:rPr>
                        <a:t>Endobrush</a:t>
                      </a:r>
                      <a:r>
                        <a:rPr lang="da-DK" sz="1600" dirty="0">
                          <a:effectLst/>
                        </a:rPr>
                        <a:t> frarådes.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dirty="0">
                          <a:effectLst/>
                        </a:rPr>
                        <a:t>B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550760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DED334-29D2-BCB0-79DA-129F5F50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7002-96B5-4EA1-8CA8-1D6668B29A31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7A7ED-98B7-7C8C-76B0-4981DC0F8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8DCDA-4101-1BAB-F795-F6A8E5B43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4E21-C20A-4DC5-8EE1-6EF8C9BB38FE}" type="slidenum">
              <a:rPr lang="da-DK" smtClean="0"/>
              <a:pPr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102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6766BC-1D1D-C881-2AD5-AA3D5144D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94"/>
            <a:ext cx="10515600" cy="1325563"/>
          </a:xfrm>
        </p:spPr>
        <p:txBody>
          <a:bodyPr/>
          <a:lstStyle/>
          <a:p>
            <a:r>
              <a:rPr lang="da-DK" dirty="0"/>
              <a:t>Hvad er nyt siden sidst?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3AC652-DA41-D6EA-8B73-26916CC59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580D8-7A08-4EFF-B67B-BA8A6BBF3B7F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A37E63-CD83-5478-2B91-95095B88E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67BA298F-D0C6-547E-8128-59315302D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12</a:t>
            </a:fld>
            <a:endParaRPr lang="da-DK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1C2427-9A1B-5715-1DBA-7B0CFECAD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0486" y="1501746"/>
            <a:ext cx="5809957" cy="5330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E099D3-5323-F9FE-B910-479881204275}"/>
              </a:ext>
            </a:extLst>
          </p:cNvPr>
          <p:cNvSpPr txBox="1"/>
          <p:nvPr/>
        </p:nvSpPr>
        <p:spPr>
          <a:xfrm>
            <a:off x="393539" y="3472929"/>
            <a:ext cx="2245489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DK" sz="1400" dirty="0"/>
              <a:t>Abnorme fund ved GU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B7F4D78-28E4-146B-9C0D-B3366DE08DCD}"/>
              </a:ext>
            </a:extLst>
          </p:cNvPr>
          <p:cNvCxnSpPr/>
          <p:nvPr/>
        </p:nvCxnSpPr>
        <p:spPr>
          <a:xfrm>
            <a:off x="1006997" y="3780706"/>
            <a:ext cx="4051140" cy="2805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4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E132-C4AD-831C-B8BD-8A92C16A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Hvordan kan smear tages?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F497B-3F85-0F55-5BD9-1814A09B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5F7B5-AB7E-9249-F850-E3A90AAC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3ABA40-F395-7BA0-23E5-DF30819B9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13</a:t>
            </a:fld>
            <a:endParaRPr lang="da-DK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E06DFB-C6F2-01CB-A3BC-8C857146A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2905" y="1880394"/>
            <a:ext cx="6847945" cy="44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007753-18F6-AA47-3FEF-2A6D632F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Kontroversielle aspekter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4E199E5-FCA8-81BD-614B-6D532BEC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DK" dirty="0"/>
              <a:t>Kolposkopi er svært men kolposkopi af gravide er endnu sværere…..</a:t>
            </a:r>
          </a:p>
          <a:p>
            <a:pPr marL="0" indent="0">
              <a:buNone/>
            </a:pPr>
            <a:endParaRPr lang="en-GB" dirty="0"/>
          </a:p>
          <a:p>
            <a:pPr lvl="1"/>
            <a:r>
              <a:rPr lang="en-GB" dirty="0" err="1"/>
              <a:t>Øget</a:t>
            </a:r>
            <a:r>
              <a:rPr lang="en-GB" dirty="0"/>
              <a:t> </a:t>
            </a:r>
            <a:r>
              <a:rPr lang="en-GB" dirty="0" err="1"/>
              <a:t>vaskularisering</a:t>
            </a:r>
            <a:endParaRPr lang="en-GB" dirty="0"/>
          </a:p>
          <a:p>
            <a:pPr lvl="1"/>
            <a:r>
              <a:rPr lang="en-GB" dirty="0" err="1"/>
              <a:t>Øget</a:t>
            </a:r>
            <a:r>
              <a:rPr lang="en-GB" dirty="0"/>
              <a:t> cervical </a:t>
            </a:r>
            <a:r>
              <a:rPr lang="en-GB" dirty="0" err="1"/>
              <a:t>mucos</a:t>
            </a:r>
            <a:endParaRPr lang="en-GB" dirty="0"/>
          </a:p>
          <a:p>
            <a:pPr lvl="1"/>
            <a:r>
              <a:rPr lang="en-GB" dirty="0" err="1"/>
              <a:t>Ødet</a:t>
            </a:r>
            <a:r>
              <a:rPr lang="en-GB" dirty="0"/>
              <a:t> </a:t>
            </a:r>
            <a:r>
              <a:rPr lang="en-GB" dirty="0" err="1"/>
              <a:t>stromalt</a:t>
            </a:r>
            <a:r>
              <a:rPr lang="en-GB" dirty="0"/>
              <a:t> </a:t>
            </a:r>
            <a:r>
              <a:rPr lang="en-GB" dirty="0" err="1"/>
              <a:t>ødem</a:t>
            </a:r>
            <a:endParaRPr lang="en-GB" dirty="0"/>
          </a:p>
          <a:p>
            <a:pPr lvl="1"/>
            <a:r>
              <a:rPr lang="en-GB" dirty="0" err="1"/>
              <a:t>Hypertrofi</a:t>
            </a:r>
            <a:r>
              <a:rPr lang="en-GB" dirty="0"/>
              <a:t> </a:t>
            </a:r>
            <a:r>
              <a:rPr lang="en-GB" dirty="0" err="1"/>
              <a:t>af</a:t>
            </a:r>
            <a:r>
              <a:rPr lang="en-GB" dirty="0"/>
              <a:t> cervix</a:t>
            </a:r>
          </a:p>
          <a:p>
            <a:pPr lvl="1"/>
            <a:r>
              <a:rPr lang="en-GB" dirty="0"/>
              <a:t>Eversion </a:t>
            </a:r>
            <a:r>
              <a:rPr lang="en-GB" dirty="0" err="1"/>
              <a:t>af</a:t>
            </a:r>
            <a:r>
              <a:rPr lang="en-GB" dirty="0"/>
              <a:t> </a:t>
            </a:r>
            <a:r>
              <a:rPr lang="en-GB" dirty="0" err="1"/>
              <a:t>epithelet</a:t>
            </a:r>
            <a:endParaRPr lang="en-GB" dirty="0"/>
          </a:p>
          <a:p>
            <a:pPr lvl="1"/>
            <a:r>
              <a:rPr lang="en-GB" dirty="0"/>
              <a:t>D</a:t>
            </a:r>
            <a:r>
              <a:rPr lang="en-DK" dirty="0"/>
              <a:t>ecidualisering</a:t>
            </a:r>
          </a:p>
          <a:p>
            <a:pPr marL="457200" lvl="1" indent="0">
              <a:buNone/>
            </a:pPr>
            <a:endParaRPr lang="en-DK" dirty="0"/>
          </a:p>
          <a:p>
            <a:pPr marL="457200" lvl="1" indent="0">
              <a:buNone/>
            </a:pPr>
            <a:r>
              <a:rPr lang="en-GB" dirty="0"/>
              <a:t>-&gt; KAN VÆRE VANSKELIGT KOLPOSKOPISK AT ADSKILLE NORMALT FRA ABNORMT OG ENDDA CANCER!!</a:t>
            </a:r>
            <a:endParaRPr lang="en-DK" dirty="0"/>
          </a:p>
          <a:p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6164345-62E6-76CD-81DA-2D1F9F45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A47A-F6F6-4192-88A4-6F979362A6D6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8645491-0C88-AFED-D913-DEB3F820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08E11F53-3E09-2D15-4D1A-904F7D56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8924ED-CD36-6834-D9EE-615DD2CDF5B4}"/>
              </a:ext>
            </a:extLst>
          </p:cNvPr>
          <p:cNvSpPr txBox="1"/>
          <p:nvPr/>
        </p:nvSpPr>
        <p:spPr>
          <a:xfrm>
            <a:off x="6771189" y="2611124"/>
            <a:ext cx="4317357" cy="64633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K" dirty="0"/>
              <a:t>Cytologi og HPV status er vigtig viden for kolposkopøren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906E0C-F494-01CD-2FA7-A7B5E80BCEED}"/>
              </a:ext>
            </a:extLst>
          </p:cNvPr>
          <p:cNvSpPr txBox="1"/>
          <p:nvPr/>
        </p:nvSpPr>
        <p:spPr>
          <a:xfrm>
            <a:off x="6771189" y="3456845"/>
            <a:ext cx="4317357" cy="147732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K" dirty="0"/>
              <a:t>-&gt;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Biopsitagning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forbindelse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med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bør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foretages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ved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udbredte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CIN3/AIS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forandringer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eller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mistanke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om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carcinom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samt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hvis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undersøgeren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er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usikker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på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den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kolposkopiske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undersøgelse</a:t>
            </a:r>
            <a:endParaRPr lang="en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973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E2EC-FA21-53C9-2AEA-E15878BF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Rekommandationer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FD77CA7C-995F-6905-1C79-67CF77AF781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814732" y="1899139"/>
          <a:ext cx="7962314" cy="4346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31933">
                  <a:extLst>
                    <a:ext uri="{9D8B030D-6E8A-4147-A177-3AD203B41FA5}">
                      <a16:colId xmlns:a16="http://schemas.microsoft.com/office/drawing/2014/main" val="321910573"/>
                    </a:ext>
                  </a:extLst>
                </a:gridCol>
                <a:gridCol w="1130381">
                  <a:extLst>
                    <a:ext uri="{9D8B030D-6E8A-4147-A177-3AD203B41FA5}">
                      <a16:colId xmlns:a16="http://schemas.microsoft.com/office/drawing/2014/main" val="1334818863"/>
                    </a:ext>
                  </a:extLst>
                </a:gridCol>
              </a:tblGrid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Alle gravide kvinder med vaginal blødning bør få foretaget en gynækologisk undersøgelse med inspektion af vulva, vagina og portio for at udelukke gynækologisk årsag til blødning, herunder cervixcancer.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9534452"/>
                  </a:ext>
                </a:extLst>
              </a:tr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Kolposkopi af gravide bør foretages af erfarne kolposkopører pga. de graviditetsinducerede forandringer på portio, som gør kolposkopi vanskelig at tolke.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D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6491391"/>
                  </a:ext>
                </a:extLst>
              </a:tr>
              <a:tr h="10702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u="sng" dirty="0">
                          <a:effectLst/>
                        </a:rPr>
                        <a:t>Det anbefales at afstå fra </a:t>
                      </a:r>
                      <a:r>
                        <a:rPr lang="da-DK" sz="1600" u="sng" dirty="0" err="1">
                          <a:effectLst/>
                        </a:rPr>
                        <a:t>biopsitagning</a:t>
                      </a:r>
                      <a:r>
                        <a:rPr lang="da-DK" sz="1600" u="sng" dirty="0">
                          <a:effectLst/>
                        </a:rPr>
                        <a:t> ved </a:t>
                      </a:r>
                      <a:r>
                        <a:rPr lang="da-DK" sz="1600" u="sng" dirty="0" err="1">
                          <a:effectLst/>
                        </a:rPr>
                        <a:t>kolposkopi</a:t>
                      </a:r>
                      <a:r>
                        <a:rPr lang="da-DK" sz="1600" u="sng" dirty="0">
                          <a:effectLst/>
                        </a:rPr>
                        <a:t>, medmindre der er mistanke om udbredt CIN3, AIS eller cancer</a:t>
                      </a:r>
                      <a:r>
                        <a:rPr lang="da-DK" sz="1600" dirty="0">
                          <a:effectLst/>
                        </a:rPr>
                        <a:t>. Kontrolprogram i graviditeten eller efter fødsel aftales afhængig af de </a:t>
                      </a:r>
                      <a:r>
                        <a:rPr lang="da-DK" sz="1600" dirty="0" err="1">
                          <a:effectLst/>
                        </a:rPr>
                        <a:t>kolposkopiske</a:t>
                      </a:r>
                      <a:r>
                        <a:rPr lang="da-DK" sz="1600" dirty="0">
                          <a:effectLst/>
                        </a:rPr>
                        <a:t> fund, hvis der ikke biopteres.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C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6349108"/>
                  </a:ext>
                </a:extLst>
              </a:tr>
              <a:tr h="7058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Biopsitagning fra cervix under graviditet er forbundet med let øget risiko for blødning men er ikke forbundet med øget risiko for abort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B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35320034"/>
                  </a:ext>
                </a:extLst>
              </a:tr>
              <a:tr h="430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>
                          <a:effectLst/>
                        </a:rPr>
                        <a:t>Endobrush og cervical abrasio anvendes ikke under graviditet</a:t>
                      </a:r>
                      <a:endParaRPr lang="en-DK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da-DK" sz="1600" dirty="0">
                          <a:effectLst/>
                        </a:rPr>
                        <a:t>D</a:t>
                      </a:r>
                      <a:endParaRPr lang="en-DK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80771485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3CC16-5957-8D41-7F6B-D85DCF0AC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7002-96B5-4EA1-8CA8-1D6668B29A31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1B8A32-652F-CDE6-8089-F0D0E1B2D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B2367C-5887-97FD-DBE5-9A0D3B354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4E21-C20A-4DC5-8EE1-6EF8C9BB38FE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D4E3AC-7345-59EC-E3D5-6B1C086F2A45}"/>
              </a:ext>
            </a:extLst>
          </p:cNvPr>
          <p:cNvSpPr txBox="1"/>
          <p:nvPr/>
        </p:nvSpPr>
        <p:spPr>
          <a:xfrm>
            <a:off x="670367" y="4049447"/>
            <a:ext cx="7940233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Biopsitagning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forbindelse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med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bør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foretages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ved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udbredte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CIN3/AIS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forandringer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eller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mistanke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om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carcinom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samt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hvis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undersøgeren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er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usikker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på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den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kolposkopiske</a:t>
            </a:r>
            <a:r>
              <a:rPr lang="en-GB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n-GB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undersøgelse</a:t>
            </a:r>
            <a:endParaRPr lang="en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20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B3BDC-C2B7-01DF-9892-BE8C7A7DC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Kontroversielle aspekter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D8173-277B-5A10-972A-A5F98BBB1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HPV+cytologi testning vs. direkte henvisning til kolposkopi</a:t>
            </a:r>
          </a:p>
          <a:p>
            <a:endParaRPr lang="en-DK" dirty="0"/>
          </a:p>
          <a:p>
            <a:r>
              <a:rPr lang="en-DK" dirty="0"/>
              <a:t>Risiko for bekymring hos de gravide</a:t>
            </a:r>
          </a:p>
          <a:p>
            <a:endParaRPr lang="en-DK" dirty="0"/>
          </a:p>
          <a:p>
            <a:r>
              <a:rPr lang="en-DK" dirty="0"/>
              <a:t>Risiko for påvisning af HPV infektioner, der ikke er forbundet med risiko for sygdom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33178-0E47-69EA-C72D-11275440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592-7119-4A27-A0F6-D073B4F678A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013F6-6309-2735-61FB-02EE4728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391D-D00A-9B78-2539-23CBB4FE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622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A225-AC1F-ECA2-868F-0DD40DF76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Kolposkopi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20716-F848-DD30-3037-CA212D72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Eddikesyre og lugols væske kan anvendes</a:t>
            </a:r>
          </a:p>
          <a:p>
            <a:endParaRPr lang="en-GB" dirty="0"/>
          </a:p>
          <a:p>
            <a:r>
              <a:rPr lang="en-GB" dirty="0"/>
              <a:t>T</a:t>
            </a:r>
            <a:r>
              <a:rPr lang="en-DK" dirty="0"/>
              <a:t>idligere: biopsitagning kun ved mistanke om udbredt CIN3 eller cancer</a:t>
            </a:r>
          </a:p>
          <a:p>
            <a:endParaRPr lang="en-DK" dirty="0"/>
          </a:p>
          <a:p>
            <a:r>
              <a:rPr lang="en-DK" dirty="0"/>
              <a:t>Opfordrerer til: biopsitagning kan udelades såfremt man vurderer, der ikke er tale om udbredt CIN3 eller cancer</a:t>
            </a:r>
          </a:p>
          <a:p>
            <a:endParaRPr lang="en-DK" dirty="0"/>
          </a:p>
          <a:p>
            <a:r>
              <a:rPr lang="en-DK" dirty="0"/>
              <a:t>Rationale: kolposkopi hos gravide er svært!!</a:t>
            </a:r>
          </a:p>
          <a:p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25A48-A64F-557D-FB9A-3392FF79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592-7119-4A27-A0F6-D073B4F678A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F3D0ED-3636-BD17-7F08-E2199539F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1D400-5479-9D11-9EF3-8733EBFE9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987529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F5F96-1DDC-D5E3-C9E6-21C0C8F3F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Håndtering af dysplasi </a:t>
            </a:r>
            <a:r>
              <a:rPr lang="en-GB" dirty="0" err="1"/>
              <a:t>i</a:t>
            </a:r>
            <a:r>
              <a:rPr lang="en-DK" dirty="0"/>
              <a:t> graviditeten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C9B00-1F7A-58DC-1CEC-4FCA75A26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DK" dirty="0"/>
          </a:p>
          <a:p>
            <a:r>
              <a:rPr lang="en-DK" dirty="0"/>
              <a:t>CIN1 – kontrolsmear ved egen læge 8 uger post-partum</a:t>
            </a:r>
          </a:p>
          <a:p>
            <a:pPr lvl="1"/>
            <a:r>
              <a:rPr lang="en-DK" dirty="0"/>
              <a:t>Rationale: 80% sandsynlighed for regression indenfor 1-2 år</a:t>
            </a:r>
          </a:p>
          <a:p>
            <a:pPr lvl="1"/>
            <a:endParaRPr lang="en-DK" dirty="0"/>
          </a:p>
          <a:p>
            <a:r>
              <a:rPr lang="en-DK" dirty="0"/>
              <a:t>CIN2 – kontrol KBC ved gynækolog tidligst 8 uger post-partum</a:t>
            </a:r>
          </a:p>
          <a:p>
            <a:pPr lvl="1"/>
            <a:r>
              <a:rPr lang="en-DK" dirty="0"/>
              <a:t>Rationale: 50-60% regredierer, men 35% progredierer</a:t>
            </a:r>
          </a:p>
          <a:p>
            <a:pPr lvl="1"/>
            <a:endParaRPr lang="en-DK" dirty="0"/>
          </a:p>
          <a:p>
            <a:r>
              <a:rPr lang="en-DK" dirty="0"/>
              <a:t>CIN3 – kontrol </a:t>
            </a:r>
            <a:r>
              <a:rPr lang="en-GB" dirty="0" err="1"/>
              <a:t>i</a:t>
            </a:r>
            <a:r>
              <a:rPr lang="en-GB" dirty="0"/>
              <a:t> 1. trimester </a:t>
            </a:r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omkring</a:t>
            </a:r>
            <a:r>
              <a:rPr lang="en-GB" dirty="0"/>
              <a:t> GA 32</a:t>
            </a:r>
          </a:p>
          <a:p>
            <a:pPr lvl="1"/>
            <a:r>
              <a:rPr lang="en-GB" dirty="0"/>
              <a:t>Rationale: </a:t>
            </a:r>
            <a:r>
              <a:rPr lang="en-GB" dirty="0" err="1"/>
              <a:t>sikre</a:t>
            </a:r>
            <a:r>
              <a:rPr lang="en-GB" dirty="0"/>
              <a:t> at </a:t>
            </a:r>
            <a:r>
              <a:rPr lang="en-GB" dirty="0" err="1"/>
              <a:t>prævalent</a:t>
            </a:r>
            <a:r>
              <a:rPr lang="en-GB" dirty="0"/>
              <a:t> cancer </a:t>
            </a:r>
            <a:r>
              <a:rPr lang="en-GB" dirty="0" err="1"/>
              <a:t>ikke</a:t>
            </a:r>
            <a:r>
              <a:rPr lang="en-GB" dirty="0"/>
              <a:t> </a:t>
            </a:r>
            <a:r>
              <a:rPr lang="en-GB" dirty="0" err="1"/>
              <a:t>overses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r>
              <a:rPr lang="en-GB" dirty="0"/>
              <a:t>AIS – </a:t>
            </a:r>
            <a:r>
              <a:rPr lang="en-GB" dirty="0" err="1"/>
              <a:t>bør</a:t>
            </a:r>
            <a:r>
              <a:rPr lang="en-GB" dirty="0"/>
              <a:t> </a:t>
            </a:r>
            <a:r>
              <a:rPr lang="en-GB" dirty="0" err="1"/>
              <a:t>koniseres</a:t>
            </a:r>
            <a:r>
              <a:rPr lang="en-GB" dirty="0"/>
              <a:t>, </a:t>
            </a:r>
            <a:r>
              <a:rPr lang="en-GB" dirty="0" err="1"/>
              <a:t>hvis</a:t>
            </a:r>
            <a:r>
              <a:rPr lang="en-GB" dirty="0"/>
              <a:t> GA&lt;20</a:t>
            </a:r>
          </a:p>
          <a:p>
            <a:pPr lvl="1"/>
            <a:r>
              <a:rPr lang="en-GB" dirty="0"/>
              <a:t>Rationale: </a:t>
            </a:r>
            <a:r>
              <a:rPr lang="en-GB" dirty="0" err="1"/>
              <a:t>øget</a:t>
            </a:r>
            <a:r>
              <a:rPr lang="en-GB" dirty="0"/>
              <a:t> </a:t>
            </a:r>
            <a:r>
              <a:rPr lang="en-GB" dirty="0" err="1"/>
              <a:t>risiko</a:t>
            </a:r>
            <a:r>
              <a:rPr lang="en-GB" dirty="0"/>
              <a:t> for at have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underliggende</a:t>
            </a:r>
            <a:r>
              <a:rPr lang="en-GB" dirty="0"/>
              <a:t> cancer</a:t>
            </a:r>
            <a:endParaRPr lang="en-DK" dirty="0"/>
          </a:p>
          <a:p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3F19C-C792-5506-3069-DD80D5F5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FA8592-7119-4A27-A0F6-D073B4F678A7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B5398-795E-B22C-AC06-5524A40D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1DD69-AFDB-4C64-918D-B54BF6F2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6918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7007753-18F6-AA47-3FEF-2A6D632F2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Polarisering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74E199E5-FCA8-81BD-614B-6D532BEC8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Udredning af </a:t>
            </a:r>
            <a:r>
              <a:rPr lang="da-DK" dirty="0" err="1"/>
              <a:t>cervixdysplasi</a:t>
            </a:r>
            <a:endParaRPr lang="da-DK" dirty="0"/>
          </a:p>
          <a:p>
            <a:endParaRPr lang="da-DK" dirty="0"/>
          </a:p>
          <a:p>
            <a:pPr lvl="1"/>
            <a:r>
              <a:rPr lang="da-DK" dirty="0"/>
              <a:t>Øst: fortrinsvist hos privatpraktiserende gynækologer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Vest: mere ligeligt fordel mellem privatpraktiserende gynækologer og hospitalsafdelinger</a:t>
            </a:r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A6164345-62E6-76CD-81DA-2D1F9F45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A47A-F6F6-4192-88A4-6F979362A6D6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8645491-0C88-AFED-D913-DEB3F820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08E11F53-3E09-2D15-4D1A-904F7D56E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3607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095A1B-0739-91B4-FC60-E2622A01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Forfatterne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62EF6E-3F9D-B0A9-AC13-6D862330A2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DK" dirty="0"/>
              <a:t>Hevy Gibrael, HU-læge</a:t>
            </a:r>
          </a:p>
          <a:p>
            <a:r>
              <a:rPr lang="en-DK" dirty="0"/>
              <a:t>Azalie Winther, reservelæge</a:t>
            </a:r>
          </a:p>
          <a:p>
            <a:r>
              <a:rPr lang="da-DK" sz="2800" dirty="0">
                <a:effectLst/>
                <a:ea typeface="Times New Roman" panose="02020603050405020304" pitchFamily="18" charset="0"/>
              </a:rPr>
              <a:t>Nina</a:t>
            </a:r>
            <a:r>
              <a:rPr lang="da-DK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da-DK" sz="28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Rajaratnam</a:t>
            </a:r>
            <a:r>
              <a:rPr lang="en-DK" dirty="0">
                <a:solidFill>
                  <a:srgbClr val="000000"/>
                </a:solidFill>
                <a:ea typeface="Times New Roman" panose="02020603050405020304" pitchFamily="18" charset="0"/>
              </a:rPr>
              <a:t>, reservelæge</a:t>
            </a:r>
            <a:endParaRPr lang="en-DK" sz="2800" dirty="0"/>
          </a:p>
          <a:p>
            <a:r>
              <a:rPr lang="en-DK" dirty="0"/>
              <a:t>Lone Kjeld Petersen, professor, overlæge</a:t>
            </a:r>
          </a:p>
          <a:p>
            <a:r>
              <a:rPr lang="en-DK" dirty="0"/>
              <a:t>Anne Hammer, klinisk lektor, overlæge</a:t>
            </a:r>
          </a:p>
          <a:p>
            <a:endParaRPr lang="en-DK" dirty="0"/>
          </a:p>
          <a:p>
            <a:pPr marL="0" indent="0">
              <a:buNone/>
            </a:pPr>
            <a:r>
              <a:rPr lang="en-DK" u="sng" dirty="0"/>
              <a:t>Bedømmere:</a:t>
            </a:r>
          </a:p>
          <a:p>
            <a:r>
              <a:rPr lang="en-DK" dirty="0"/>
              <a:t>Lone Storgaard, overlæge</a:t>
            </a:r>
          </a:p>
          <a:p>
            <a:r>
              <a:rPr lang="en-DK" dirty="0"/>
              <a:t>Aage Knudsen, overlæge</a:t>
            </a:r>
          </a:p>
          <a:p>
            <a:r>
              <a:rPr lang="en-DK" dirty="0"/>
              <a:t>Benny Kirschner, overlæge</a:t>
            </a:r>
          </a:p>
          <a:p>
            <a:pPr marL="0" indent="0">
              <a:buNone/>
            </a:pPr>
            <a:endParaRPr lang="en-DK" dirty="0"/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11D11D9-D92E-6417-DFE0-04295BE6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21F86D-80DA-F75F-7871-A536FA103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4E1A9F-AFA1-5E5B-9F38-FC4B55F8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7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AB69C-6EB0-BCD4-97C9-0829511FD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EE5091-D8FE-F9F0-E707-69FFBA9BBE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/>
              <a:t>Gravide kvinder med symptomer anbefales udredt med gynækologisk undersøgelse med inspektion af </a:t>
            </a:r>
            <a:r>
              <a:rPr lang="da-DK" dirty="0" err="1"/>
              <a:t>cervix</a:t>
            </a:r>
            <a:r>
              <a:rPr lang="da-DK" dirty="0"/>
              <a:t> samt HPV og cytologi </a:t>
            </a:r>
            <a:r>
              <a:rPr lang="da-DK" dirty="0" err="1"/>
              <a:t>co</a:t>
            </a:r>
            <a:r>
              <a:rPr lang="da-DK" dirty="0"/>
              <a:t>-testning</a:t>
            </a:r>
          </a:p>
          <a:p>
            <a:endParaRPr lang="da-DK" dirty="0"/>
          </a:p>
          <a:p>
            <a:r>
              <a:rPr lang="da-DK" dirty="0"/>
              <a:t>Hvis en af de tre er abnorme skal pt henvises til </a:t>
            </a:r>
            <a:r>
              <a:rPr lang="da-DK" dirty="0" err="1"/>
              <a:t>kolposkopi</a:t>
            </a:r>
            <a:endParaRPr lang="da-DK" dirty="0"/>
          </a:p>
          <a:p>
            <a:endParaRPr lang="da-DK" dirty="0"/>
          </a:p>
          <a:p>
            <a:r>
              <a:rPr lang="da-DK" dirty="0"/>
              <a:t>Gravide kvinder skal ikke underdiagnosticeres ift. ikke-gravide -&gt; </a:t>
            </a:r>
            <a:r>
              <a:rPr lang="da-DK" dirty="0" err="1"/>
              <a:t>portiobiopsi</a:t>
            </a:r>
            <a:r>
              <a:rPr lang="da-DK" dirty="0"/>
              <a:t> bør tages ved tvivl</a:t>
            </a:r>
          </a:p>
          <a:p>
            <a:endParaRPr lang="da-DK" dirty="0"/>
          </a:p>
          <a:p>
            <a:r>
              <a:rPr lang="da-DK" dirty="0" err="1"/>
              <a:t>Kolposkopi</a:t>
            </a:r>
            <a:r>
              <a:rPr lang="da-DK" dirty="0"/>
              <a:t> af gravide kvinder bør foretages af erfaren </a:t>
            </a:r>
            <a:r>
              <a:rPr lang="da-DK" dirty="0" err="1"/>
              <a:t>kolposkopør</a:t>
            </a:r>
            <a:r>
              <a:rPr lang="da-DK" dirty="0"/>
              <a:t>   -&gt; overvej centralisering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5D70914-6F14-EB1E-010E-6AD8F34E5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0E15A-780D-42AD-8B34-19F5797831EC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061B08D-5A76-FAF6-7750-F1034C13B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6D1DE179-5B68-8A29-3A58-6E7A22E0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9437F-3808-47DE-95D6-A0E611B5C762}" type="slidenum">
              <a:rPr lang="da-DK" smtClean="0"/>
              <a:pPr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40562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3AF8FB-8AEE-C3A0-49A3-478FF4FA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Interessekonflikter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40786F-C136-34B3-CEF6-209BF5A1C6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400" dirty="0"/>
              <a:t>Forfattere:</a:t>
            </a:r>
          </a:p>
          <a:p>
            <a:r>
              <a:rPr lang="da-DK" sz="2400" dirty="0"/>
              <a:t>LKP har modtaget et honorar for et foredrag om HPV vaccination of HPV-relateret sygdom fra MSD, Danmark</a:t>
            </a:r>
          </a:p>
          <a:p>
            <a:r>
              <a:rPr lang="da-DK" sz="2400" dirty="0"/>
              <a:t>De øvrige forfatter har ingen interessekonflikter</a:t>
            </a:r>
          </a:p>
          <a:p>
            <a:endParaRPr lang="da-DK" sz="2400" dirty="0"/>
          </a:p>
          <a:p>
            <a:pPr marL="0" indent="0">
              <a:buNone/>
            </a:pPr>
            <a:r>
              <a:rPr lang="da-DK" sz="2400" dirty="0"/>
              <a:t>Bedømmere:</a:t>
            </a:r>
          </a:p>
          <a:p>
            <a:r>
              <a:rPr lang="da-DK" sz="2400" dirty="0"/>
              <a:t>De tre bedømmere har ingen interessekonflikter</a:t>
            </a:r>
          </a:p>
          <a:p>
            <a:endParaRPr lang="da-DK" sz="2400" dirty="0"/>
          </a:p>
          <a:p>
            <a:endParaRPr lang="da-DK" sz="24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0F9183A-EDE9-5C2B-AD28-496EFDE7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6EF2432-07E5-3972-AFC2-543DB1A68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6251F6-546C-94A9-6A16-1EEE631DD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1888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F537-8C19-5FFE-6359-8BECA5698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Normal eller abnorm kolposkopi?</a:t>
            </a:r>
          </a:p>
        </p:txBody>
      </p:sp>
      <p:pic>
        <p:nvPicPr>
          <p:cNvPr id="8" name="Content Placeholder 7" descr="Close up of a person's mouth&#10;&#10;Description automatically generated">
            <a:extLst>
              <a:ext uri="{FF2B5EF4-FFF2-40B4-BE49-F238E27FC236}">
                <a16:creationId xmlns:a16="http://schemas.microsoft.com/office/drawing/2014/main" id="{7371FFA7-2BE6-D5AC-46B2-1F995DA5C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50" y="1994694"/>
            <a:ext cx="7150100" cy="4013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45FE2-537F-2715-5BEA-ADAE52D40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7646E-A2F4-F74B-7496-5B49E95EA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F5DB5-15D9-FACF-3C22-9214800BC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398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0A768-29BE-61F9-20CE-EC57147A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Normal eller abnorm kolposkopi?</a:t>
            </a:r>
          </a:p>
        </p:txBody>
      </p:sp>
      <p:pic>
        <p:nvPicPr>
          <p:cNvPr id="8" name="Content Placeholder 7" descr="Close-up of a red substance in a glass jar&#10;&#10;Description automatically generated">
            <a:extLst>
              <a:ext uri="{FF2B5EF4-FFF2-40B4-BE49-F238E27FC236}">
                <a16:creationId xmlns:a16="http://schemas.microsoft.com/office/drawing/2014/main" id="{51F64EF1-BA56-C399-38FA-189365A43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5"/>
          <a:stretch/>
        </p:blipFill>
        <p:spPr>
          <a:xfrm>
            <a:off x="2614930" y="2264897"/>
            <a:ext cx="6962140" cy="391206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0DE93-B995-7F78-683B-797DC1D33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772F2-C46E-BF17-DDC7-AC84028F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8A8E0-BF42-373E-48F0-D6B479DD9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F95207-7D9A-8DF3-122D-FB2E6EF3F948}"/>
              </a:ext>
            </a:extLst>
          </p:cNvPr>
          <p:cNvSpPr txBox="1"/>
          <p:nvPr/>
        </p:nvSpPr>
        <p:spPr>
          <a:xfrm>
            <a:off x="2672862" y="2278966"/>
            <a:ext cx="1575581" cy="5486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440724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85033-1718-D215-785A-1B89F73C5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Normal eller abnorm kolposkopi?</a:t>
            </a:r>
          </a:p>
        </p:txBody>
      </p:sp>
      <p:pic>
        <p:nvPicPr>
          <p:cNvPr id="8" name="Content Placeholder 7" descr="A close-up of a human body&#10;&#10;Description automatically generated">
            <a:extLst>
              <a:ext uri="{FF2B5EF4-FFF2-40B4-BE49-F238E27FC236}">
                <a16:creationId xmlns:a16="http://schemas.microsoft.com/office/drawing/2014/main" id="{6B449F3B-F97B-565F-6D39-EF3393A9C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50" y="1931194"/>
            <a:ext cx="8674100" cy="41402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0F82A-5AD9-0048-E375-87186E2D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74ABD-559B-6CA5-09A8-B7741B6A5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FD9BD-B981-D5D4-A7DB-851ABF19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75344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B41806-79BD-0091-DDAC-EACF8C6B2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Baggrund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207B11-3192-5F84-A4DC-034AB9C7B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Cervixcancer er en af de hyppigste graviditetsassocierede cancere </a:t>
            </a:r>
            <a:r>
              <a:rPr lang="en-GB" dirty="0" err="1"/>
              <a:t>i</a:t>
            </a:r>
            <a:r>
              <a:rPr lang="en-DK" dirty="0"/>
              <a:t> Danmark, men sygdommen er sjælden (ca. 3 tilfælde om året med nogen fluktuation)</a:t>
            </a:r>
          </a:p>
          <a:p>
            <a:endParaRPr lang="en-DK" dirty="0"/>
          </a:p>
          <a:p>
            <a:r>
              <a:rPr lang="en-DK" dirty="0"/>
              <a:t>HPV vaccination </a:t>
            </a:r>
            <a:r>
              <a:rPr lang="en-DK" u="sng" dirty="0"/>
              <a:t>før seksuel debut </a:t>
            </a:r>
            <a:r>
              <a:rPr lang="en-DK" dirty="0"/>
              <a:t>er forbundet med en 80% lavere risiko for cervixcancer. Ikke nogen nævneværdig effekt ved vaccination over 25/30 år</a:t>
            </a:r>
          </a:p>
          <a:p>
            <a:endParaRPr lang="en-DK" dirty="0"/>
          </a:p>
          <a:p>
            <a:r>
              <a:rPr lang="en-DK" dirty="0"/>
              <a:t>En stor andel af gravide er ikke vaccineret før seksuel debut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F3A68F-60A6-68EF-99E5-35497D3BA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59A80-4439-4177-A000-D01EF4789DAA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52DE050-F7A9-8CEF-15F9-E39FCC5C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D15A311C-B11C-FAF3-DE72-2B58A0075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329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7004-5150-479B-A4A6-72EC3440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Baggrund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BFC7C-0B8A-010D-2CA6-F8896DD5D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K" dirty="0"/>
              <a:t>Sensitiviteten af cytologiscreening er 60%. En normal cytologi indenfor de sidste 3-5 år udelukker således ikke cancer, men er forbundet med en nedsat sandsynlighed for cancer.</a:t>
            </a:r>
          </a:p>
          <a:p>
            <a:endParaRPr lang="en-DK" dirty="0"/>
          </a:p>
          <a:p>
            <a:r>
              <a:rPr lang="en-DK" dirty="0"/>
              <a:t>Gravide kvinder har samme risiko for udvikling af dysplasi og cervixcancer som ikke-gravide.</a:t>
            </a:r>
          </a:p>
          <a:p>
            <a:endParaRPr lang="en-DK" dirty="0"/>
          </a:p>
          <a:p>
            <a:r>
              <a:rPr lang="en-DK" dirty="0"/>
              <a:t>Cervixcytologi kan udføres hos gravide kvinder, og prøven kan analyseres ligeså godt som hos ikke-gravide. </a:t>
            </a:r>
          </a:p>
          <a:p>
            <a:endParaRPr lang="en-D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4AAD7-977C-DF89-1772-DCA82ACAD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3113-868D-4752-B652-F426DE3D9F00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92D0-B749-B030-0979-8FF1A0883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01BCF-FA3C-6B22-4643-29F2E0E1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AD72F-4280-4D38-972F-72D862FBF034}" type="slidenum">
              <a:rPr lang="da-DK" smtClean="0"/>
              <a:pPr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12939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D07E7-80ED-F58B-CEBF-7615513E7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Pico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4A8BDB2-558A-7CBA-48FC-B030A24287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fr-FR" sz="2400" b="1" dirty="0">
                <a:effectLst/>
                <a:latin typeface="+mn-lt"/>
                <a:ea typeface="Times New Roman" panose="02020603050405020304" pitchFamily="18" charset="0"/>
              </a:rPr>
              <a:t>Population (population) : 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Gravide med plet- eller kontaktblødning uden oplagt obstetrisk årsag</a:t>
            </a:r>
            <a:endParaRPr lang="en-DK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fr-FR" sz="2400" b="1" dirty="0">
                <a:effectLst/>
                <a:latin typeface="+mn-lt"/>
                <a:ea typeface="Times New Roman" panose="02020603050405020304" pitchFamily="18" charset="0"/>
              </a:rPr>
              <a:t>Intervention : 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Prøve fra </a:t>
            </a:r>
            <a:r>
              <a:rPr lang="da-DK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cervix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til cytologi/</a:t>
            </a:r>
            <a:r>
              <a:rPr lang="da-DK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HPVtest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</a:t>
            </a:r>
            <a:r>
              <a:rPr lang="da-DK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Kolposkopi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med biopsi.</a:t>
            </a:r>
            <a:endParaRPr lang="en-DK" sz="2400" dirty="0">
              <a:effectLst/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da-DK" sz="2400" b="1" dirty="0" err="1">
                <a:effectLst/>
                <a:latin typeface="+mn-lt"/>
                <a:ea typeface="Times New Roman" panose="02020603050405020304" pitchFamily="18" charset="0"/>
              </a:rPr>
              <a:t>Comparison</a:t>
            </a:r>
            <a:r>
              <a:rPr lang="da-DK" sz="2400" b="1" dirty="0">
                <a:effectLst/>
                <a:latin typeface="+mn-lt"/>
                <a:ea typeface="Times New Roman" panose="02020603050405020304" pitchFamily="18" charset="0"/>
              </a:rPr>
              <a:t> (sammenligning): </a:t>
            </a:r>
            <a:r>
              <a:rPr lang="da-DK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Kontrol efter fødslen</a:t>
            </a:r>
          </a:p>
          <a:p>
            <a:pPr>
              <a:lnSpc>
                <a:spcPct val="115000"/>
              </a:lnSpc>
            </a:pPr>
            <a:r>
              <a:rPr lang="da-DK" sz="2400" b="1" dirty="0" err="1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Outcomes</a:t>
            </a:r>
            <a:r>
              <a:rPr lang="da-DK" sz="2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: </a:t>
            </a:r>
            <a:r>
              <a:rPr lang="da-DK" sz="24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CIN3+, HSIL+, angst og uro</a:t>
            </a:r>
            <a:endParaRPr lang="en-DK" sz="24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1BAE550-44D3-3A63-2A11-C65F011FD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CBF98-B48A-498E-94B4-7A1D6CB0D19C}" type="datetimeyyyy">
              <a:rPr lang="da-DK" smtClean="0"/>
              <a:t>2023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C92ACC4-2460-99A3-BB32-CCB5C3842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Hindsgavl guideline møde</a:t>
            </a:r>
            <a:endParaRPr lang="da-DK" dirty="0"/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052D8996-C9DA-8640-3ED0-7BF8F8C0D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14E21-C20A-4DC5-8EE1-6EF8C9BB38FE}" type="slidenum">
              <a:rPr lang="da-DK" smtClean="0"/>
              <a:pPr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42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1727</TotalTime>
  <Words>1235</Words>
  <Application>Microsoft Macintosh PowerPoint</Application>
  <PresentationFormat>Widescreen</PresentationFormat>
  <Paragraphs>195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Office-tema</vt:lpstr>
      <vt:lpstr>Brugerdefineret design</vt:lpstr>
      <vt:lpstr>Hvordan håndteres gravide kvinder (&lt;GA20) med symptomer i form af plet-/kontakt blødning uden obstetrisk årsag</vt:lpstr>
      <vt:lpstr>Forfatterne</vt:lpstr>
      <vt:lpstr>Interessekonflikter</vt:lpstr>
      <vt:lpstr>Normal eller abnorm kolposkopi?</vt:lpstr>
      <vt:lpstr>Normal eller abnorm kolposkopi?</vt:lpstr>
      <vt:lpstr>Normal eller abnorm kolposkopi?</vt:lpstr>
      <vt:lpstr>Baggrund</vt:lpstr>
      <vt:lpstr>Baggrund</vt:lpstr>
      <vt:lpstr>Pico 1</vt:lpstr>
      <vt:lpstr>Rekommandationer</vt:lpstr>
      <vt:lpstr>Rekommandationer</vt:lpstr>
      <vt:lpstr>Hvad er nyt siden sidst?</vt:lpstr>
      <vt:lpstr>Hvordan kan smear tages?</vt:lpstr>
      <vt:lpstr>Kontroversielle aspekter</vt:lpstr>
      <vt:lpstr>Rekommandationer</vt:lpstr>
      <vt:lpstr>Kontroversielle aspekter</vt:lpstr>
      <vt:lpstr>Kolposkopi</vt:lpstr>
      <vt:lpstr>Håndtering af dysplasi i graviditeten</vt:lpstr>
      <vt:lpstr>Polarisering</vt:lpstr>
      <vt:lpstr>Konklusion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Christina Damsted Petersen</dc:creator>
  <cp:lastModifiedBy>Anne Hammer Lauridsen</cp:lastModifiedBy>
  <cp:revision>7</cp:revision>
  <dcterms:created xsi:type="dcterms:W3CDTF">2023-03-26T10:49:19Z</dcterms:created>
  <dcterms:modified xsi:type="dcterms:W3CDTF">2023-09-19T16:27:22Z</dcterms:modified>
</cp:coreProperties>
</file>