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5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7D5B42-A1A7-434C-8C93-82FE389361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EC8F667-014D-4141-B70C-AEE7875739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1402A85-1192-47F5-8E4F-DA4972C15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3C6A-4661-4592-ACA1-37780BE3FD2E}" type="datetimeFigureOut">
              <a:rPr lang="da-DK" smtClean="0"/>
              <a:t>23-03-2019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5263513-C2F5-4152-8AF2-A25D903D1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E10F7A6-A06A-4493-8D23-C455340B3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7DB0-C75D-40FA-8905-2B4B28AB911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9844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B28B29-B098-458E-A051-E44A08DCC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CB0A406-0130-4C97-8640-7A01C4C1D4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8103F30-29A1-4911-AEBF-7B6684908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3C6A-4661-4592-ACA1-37780BE3FD2E}" type="datetimeFigureOut">
              <a:rPr lang="da-DK" smtClean="0"/>
              <a:t>23-03-2019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9BD52E9-B3F4-4BD0-8D58-FF9AEC63E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87B8592-78A3-4B0B-B72D-7D970ED62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7DB0-C75D-40FA-8905-2B4B28AB911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7559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3B36C105-470A-489B-8F63-1B9A1D6067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4EFCFD0-C1F7-48B6-B7A8-1BF38A6DEC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EC78958-EFB9-45A7-B9DB-4EA7398BF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3C6A-4661-4592-ACA1-37780BE3FD2E}" type="datetimeFigureOut">
              <a:rPr lang="da-DK" smtClean="0"/>
              <a:t>23-03-2019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30C1D6F-BA26-47C0-B34B-6AB76249A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B0C5B9D-A5AE-4040-8CFA-FDE41334F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7DB0-C75D-40FA-8905-2B4B28AB911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4029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7860A2-31EB-459D-BE1E-5A4D32DEA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F6EDDDC-60CA-46C5-A7B8-FC135301E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4268176-9A62-405B-967D-BBF4D21C0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3C6A-4661-4592-ACA1-37780BE3FD2E}" type="datetimeFigureOut">
              <a:rPr lang="da-DK" smtClean="0"/>
              <a:t>23-03-2019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5069A82-6AF8-46B8-983F-860440CBA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7B87C45-A90B-4591-BE8E-C0B4341A0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7DB0-C75D-40FA-8905-2B4B28AB911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4611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C938FB-9E49-49AB-90EB-9870C103F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42FC78B-39C9-421D-A38D-007221DC15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791358C-F1E3-4337-85EC-023C1CBB5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3C6A-4661-4592-ACA1-37780BE3FD2E}" type="datetimeFigureOut">
              <a:rPr lang="da-DK" smtClean="0"/>
              <a:t>23-03-2019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E958238-5063-4714-9A5C-43C7F155A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412723E-C81B-415A-A58F-D6F563D3C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7DB0-C75D-40FA-8905-2B4B28AB911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7536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FA576D-8DB1-4946-85F7-1F5958973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31E3AFD-121A-410A-B582-CC01E8358C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DB20E6B-A64B-498B-9A7A-8488CA02E9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CA6C1D7-3957-4D7F-B627-738AD7F79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3C6A-4661-4592-ACA1-37780BE3FD2E}" type="datetimeFigureOut">
              <a:rPr lang="da-DK" smtClean="0"/>
              <a:t>23-03-2019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CA4EAC8-96C4-48F6-A7B7-EB0B57358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157BC06-45CD-485E-9892-A538333FB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7DB0-C75D-40FA-8905-2B4B28AB911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1904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3E0A5C-E785-4C40-8F5F-E540EC3E9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BBCE146-F8BE-435A-AE36-1649733FC5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842590B-4A30-431A-8410-2321672E35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4A1D2F5F-DC5A-4409-B96C-532E868814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C48908DB-1367-49EC-8777-FA2B83AE92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8110D428-6D79-47CB-8884-842CBE6EA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3C6A-4661-4592-ACA1-37780BE3FD2E}" type="datetimeFigureOut">
              <a:rPr lang="da-DK" smtClean="0"/>
              <a:t>23-03-2019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0EE616A2-25B5-4BAA-8F6F-EC62D31AB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9855C23A-DB4A-48BB-ACC2-2968403AF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7DB0-C75D-40FA-8905-2B4B28AB911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6737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8BA14C-5E0C-42D8-8BD3-578D1969D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568A6AD3-AB78-4A1A-82C7-FA572FFDF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3C6A-4661-4592-ACA1-37780BE3FD2E}" type="datetimeFigureOut">
              <a:rPr lang="da-DK" smtClean="0"/>
              <a:t>23-03-2019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2A2792FF-1019-48CA-8E53-3FC8FE55D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0C87E84-8F96-48F5-BA10-F90EF49D6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7DB0-C75D-40FA-8905-2B4B28AB911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7800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6EB41D23-439E-46BE-BF05-1BAB67533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3C6A-4661-4592-ACA1-37780BE3FD2E}" type="datetimeFigureOut">
              <a:rPr lang="da-DK" smtClean="0"/>
              <a:t>23-03-2019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D3F03526-2C2F-42AD-8D04-85DD0B712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AB0ADA9A-4F9A-47EB-8A17-AA08201F7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7DB0-C75D-40FA-8905-2B4B28AB911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70962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C45365-4499-4676-B7C8-23E68B16D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543DA0E-A2E0-4633-AC5A-2FAC8B213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AE4B87AA-DCBD-461B-9E19-A7F25F90A4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88D1965-CF59-4053-8DFD-E24241034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3C6A-4661-4592-ACA1-37780BE3FD2E}" type="datetimeFigureOut">
              <a:rPr lang="da-DK" smtClean="0"/>
              <a:t>23-03-2019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D2896C5-40E2-4A36-8828-A11578C8A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8040739-0890-49D2-8C08-47013222F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7DB0-C75D-40FA-8905-2B4B28AB911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384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5BF263-119D-4CCA-B2B7-8DD4C1A2E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3E0FAD9C-0F15-4A20-A660-9832EC4CED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1B30A29-AEB9-44B3-A06A-AC523F038C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FAC4704-A99B-41CB-833D-48FE838A6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3C6A-4661-4592-ACA1-37780BE3FD2E}" type="datetimeFigureOut">
              <a:rPr lang="da-DK" smtClean="0"/>
              <a:t>23-03-2019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B472557-2B68-45FF-933A-B73874A8D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5D4D7EE-28B0-4185-83EC-FA6BB045D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7DB0-C75D-40FA-8905-2B4B28AB911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6244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F55AD7AA-48A4-4455-91E9-F80DDF028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25309F7-19AC-4CF3-B1E4-DB32AE3E5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6F91122-B552-4E9D-A5C1-9A925A375B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D3C6A-4661-4592-ACA1-37780BE3FD2E}" type="datetimeFigureOut">
              <a:rPr lang="da-DK" smtClean="0"/>
              <a:t>23-03-2019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6B00716-4A87-4791-BFDD-C925E0A8DB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DBD604F-CD66-41B4-8D45-D4E5259266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17DB0-C75D-40FA-8905-2B4B28AB911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507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39C3B6-2441-4259-8342-2B60E30723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Familieambulatorier.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C331FB55-1783-428F-B3B0-EF4D3F0AE0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Obstetrisk kodning.</a:t>
            </a:r>
          </a:p>
        </p:txBody>
      </p:sp>
    </p:spTree>
    <p:extLst>
      <p:ext uri="{BB962C8B-B14F-4D97-AF65-F5344CB8AC3E}">
        <p14:creationId xmlns:p14="http://schemas.microsoft.com/office/powerpoint/2010/main" val="3725969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6BB21D-BD33-42DF-A5E3-820DF0237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3E9810B2-06ED-48DF-B271-553AFD42DA8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53335" y="2439194"/>
          <a:ext cx="7085330" cy="291084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958975">
                  <a:extLst>
                    <a:ext uri="{9D8B030D-6E8A-4147-A177-3AD203B41FA5}">
                      <a16:colId xmlns:a16="http://schemas.microsoft.com/office/drawing/2014/main" val="690109040"/>
                    </a:ext>
                  </a:extLst>
                </a:gridCol>
                <a:gridCol w="2970530">
                  <a:extLst>
                    <a:ext uri="{9D8B030D-6E8A-4147-A177-3AD203B41FA5}">
                      <a16:colId xmlns:a16="http://schemas.microsoft.com/office/drawing/2014/main" val="3358446326"/>
                    </a:ext>
                  </a:extLst>
                </a:gridCol>
                <a:gridCol w="2155825">
                  <a:extLst>
                    <a:ext uri="{9D8B030D-6E8A-4147-A177-3AD203B41FA5}">
                      <a16:colId xmlns:a16="http://schemas.microsoft.com/office/drawing/2014/main" val="3851584518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000">
                        <a:effectLst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Kodning af nyfødte, som prænatalt har været eksponeret for rusmidler.</a:t>
                      </a:r>
                      <a:br>
                        <a:rPr lang="da-DK" sz="1400">
                          <a:effectLst/>
                        </a:rPr>
                      </a:br>
                      <a:endParaRPr lang="da-DK" sz="1000">
                        <a:effectLst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De mest almindelige koder er nævnt her, se SKS-browseren for flere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8893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DZ071A 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Prænatal eksposition for alkohol  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35924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DZ071B1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Prænatal eksposition for opioid  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70596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DZ071B2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Prænatal eksposition for cannabis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35512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DZ038M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Observation pga. mistanke om prænatal rusmiddeleksposition  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1723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Procedurekoder nyfødte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55696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ZZ0149WB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Børneundersøgelse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Ved psykolog eller speciallæge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39541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ZZ0150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Journaloptagelse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Kun ved første konsultation, registreres sammen med procedurekode for speciallæge eller psykolog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96423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ZZ0149M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Opfølgning af barn med prænatal rusmiddelproblematik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66864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ZZ0190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Tværfaglig konference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</a:rPr>
                        <a:t> </a:t>
                      </a:r>
                      <a:endParaRPr lang="da-DK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5751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058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06E8D5-B847-4717-972A-7DA577701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8C8099B7-9CC4-4FEC-8A2B-EF01E9BD10F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63531" y="2459831"/>
          <a:ext cx="7064938" cy="308292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857618">
                  <a:extLst>
                    <a:ext uri="{9D8B030D-6E8A-4147-A177-3AD203B41FA5}">
                      <a16:colId xmlns:a16="http://schemas.microsoft.com/office/drawing/2014/main" val="3183345030"/>
                    </a:ext>
                  </a:extLst>
                </a:gridCol>
                <a:gridCol w="93980">
                  <a:extLst>
                    <a:ext uri="{9D8B030D-6E8A-4147-A177-3AD203B41FA5}">
                      <a16:colId xmlns:a16="http://schemas.microsoft.com/office/drawing/2014/main" val="1159615217"/>
                    </a:ext>
                  </a:extLst>
                </a:gridCol>
                <a:gridCol w="3028491">
                  <a:extLst>
                    <a:ext uri="{9D8B030D-6E8A-4147-A177-3AD203B41FA5}">
                      <a16:colId xmlns:a16="http://schemas.microsoft.com/office/drawing/2014/main" val="137619276"/>
                    </a:ext>
                  </a:extLst>
                </a:gridCol>
                <a:gridCol w="2084849">
                  <a:extLst>
                    <a:ext uri="{9D8B030D-6E8A-4147-A177-3AD203B41FA5}">
                      <a16:colId xmlns:a16="http://schemas.microsoft.com/office/drawing/2014/main" val="16945829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DO993B*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Psykisk sygdom som komplicerer graviditet, fødsel eller barselsperiode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Relevant komplikation (f.eks.angsttilstand DO993B3) kodes som aktionsdiagnose. </a:t>
                      </a: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 </a:t>
                      </a: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Til aktionsdiagnosen tilføjes tillægskode DU99DY (Efter fødslen (post partum))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4673935"/>
                  </a:ext>
                </a:extLst>
              </a:tr>
              <a:tr h="492125">
                <a:tc gridSpan="4"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 </a:t>
                      </a:r>
                      <a:endParaRPr lang="da-DK" sz="1000">
                        <a:effectLst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Puerperiet (indenfor 8 uger efter fødslen)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4933496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DZ3931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Postpartum undersøgelse pga rusmiddelforbrug i graviditet  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Der findes et stort antal DZ3931*-koder der specificerer hvilken type rusmidler der var tale om. Se SKS-browseren, hvis man ønsker at specificere.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636250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DZ3933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Postpartum undersøgelse pga rusmiddelforbrug hos relateret person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Rusmiddelforbrug hos partner, som indikation for ekstra omsorg eller intervention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096334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DZ3939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Postpartum undersøgelse ved mistanke om rusmiddelproblematik UNS  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</a:rPr>
                        <a:t>Som indikation for ekstra omsorg eller intervention</a:t>
                      </a:r>
                      <a:endParaRPr lang="da-DK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4579651"/>
                  </a:ext>
                </a:extLst>
              </a:tr>
            </a:tbl>
          </a:graphicData>
        </a:graphic>
      </p:graphicFrame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A49CBB9C-99DB-4B8E-AB36-F30F2B3AE235}"/>
              </a:ext>
            </a:extLst>
          </p:cNvPr>
          <p:cNvGraphicFramePr>
            <a:graphicFrameLocks noGrp="1"/>
          </p:cNvGraphicFramePr>
          <p:nvPr/>
        </p:nvGraphicFramePr>
        <p:xfrm>
          <a:off x="2563531" y="2459831"/>
          <a:ext cx="7064938" cy="308292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857618">
                  <a:extLst>
                    <a:ext uri="{9D8B030D-6E8A-4147-A177-3AD203B41FA5}">
                      <a16:colId xmlns:a16="http://schemas.microsoft.com/office/drawing/2014/main" val="4231846031"/>
                    </a:ext>
                  </a:extLst>
                </a:gridCol>
                <a:gridCol w="93980">
                  <a:extLst>
                    <a:ext uri="{9D8B030D-6E8A-4147-A177-3AD203B41FA5}">
                      <a16:colId xmlns:a16="http://schemas.microsoft.com/office/drawing/2014/main" val="3263620947"/>
                    </a:ext>
                  </a:extLst>
                </a:gridCol>
                <a:gridCol w="3028491">
                  <a:extLst>
                    <a:ext uri="{9D8B030D-6E8A-4147-A177-3AD203B41FA5}">
                      <a16:colId xmlns:a16="http://schemas.microsoft.com/office/drawing/2014/main" val="3857761119"/>
                    </a:ext>
                  </a:extLst>
                </a:gridCol>
                <a:gridCol w="2084849">
                  <a:extLst>
                    <a:ext uri="{9D8B030D-6E8A-4147-A177-3AD203B41FA5}">
                      <a16:colId xmlns:a16="http://schemas.microsoft.com/office/drawing/2014/main" val="41535391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DO993B*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Psykisk sygdom som komplicerer graviditet, fødsel eller barselsperiode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Relevant komplikation (f.eks.angsttilstand DO993B3) kodes som aktionsdiagnose. </a:t>
                      </a: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 </a:t>
                      </a: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Til aktionsdiagnosen tilføjes tillægskode DU99DY (Efter fødslen (post partum))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8671487"/>
                  </a:ext>
                </a:extLst>
              </a:tr>
              <a:tr h="492125">
                <a:tc gridSpan="4"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 </a:t>
                      </a:r>
                      <a:endParaRPr lang="da-DK" sz="1000">
                        <a:effectLst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Puerperiet (indenfor 8 uger efter fødslen)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58418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DZ3931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Postpartum undersøgelse pga rusmiddelforbrug i graviditet  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Der findes et stort antal DZ3931*-koder der specificerer hvilken type rusmidler der var tale om. Se SKS-browseren, hvis man ønsker at specificere.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5733196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DZ3933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Postpartum undersøgelse pga rusmiddelforbrug hos relateret person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Rusmiddelforbrug hos partner, som indikation for ekstra omsorg eller intervention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119697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DZ3939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Postpartum undersøgelse ved mistanke om rusmiddelproblematik UNS  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</a:rPr>
                        <a:t>Som indikation for ekstra omsorg eller intervention</a:t>
                      </a:r>
                      <a:endParaRPr lang="da-DK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5010465"/>
                  </a:ext>
                </a:extLst>
              </a:tr>
            </a:tbl>
          </a:graphicData>
        </a:graphic>
      </p:graphicFrame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92DE490C-54FD-4B6A-A2D0-A55DCA9F8578}"/>
              </a:ext>
            </a:extLst>
          </p:cNvPr>
          <p:cNvGraphicFramePr>
            <a:graphicFrameLocks noGrp="1"/>
          </p:cNvGraphicFramePr>
          <p:nvPr/>
        </p:nvGraphicFramePr>
        <p:xfrm>
          <a:off x="2563531" y="2459831"/>
          <a:ext cx="7064938" cy="308292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857618">
                  <a:extLst>
                    <a:ext uri="{9D8B030D-6E8A-4147-A177-3AD203B41FA5}">
                      <a16:colId xmlns:a16="http://schemas.microsoft.com/office/drawing/2014/main" val="828233910"/>
                    </a:ext>
                  </a:extLst>
                </a:gridCol>
                <a:gridCol w="93980">
                  <a:extLst>
                    <a:ext uri="{9D8B030D-6E8A-4147-A177-3AD203B41FA5}">
                      <a16:colId xmlns:a16="http://schemas.microsoft.com/office/drawing/2014/main" val="2343892858"/>
                    </a:ext>
                  </a:extLst>
                </a:gridCol>
                <a:gridCol w="3028491">
                  <a:extLst>
                    <a:ext uri="{9D8B030D-6E8A-4147-A177-3AD203B41FA5}">
                      <a16:colId xmlns:a16="http://schemas.microsoft.com/office/drawing/2014/main" val="3346242452"/>
                    </a:ext>
                  </a:extLst>
                </a:gridCol>
                <a:gridCol w="2084849">
                  <a:extLst>
                    <a:ext uri="{9D8B030D-6E8A-4147-A177-3AD203B41FA5}">
                      <a16:colId xmlns:a16="http://schemas.microsoft.com/office/drawing/2014/main" val="4143422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DO993B*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Psykisk sygdom som komplicerer graviditet, fødsel eller barselsperiode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Relevant komplikation (f.eks.angsttilstand DO993B3) kodes som aktionsdiagnose. </a:t>
                      </a: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 </a:t>
                      </a: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Til aktionsdiagnosen tilføjes tillægskode DU99DY (Efter fødslen (post partum))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9464205"/>
                  </a:ext>
                </a:extLst>
              </a:tr>
              <a:tr h="492125">
                <a:tc gridSpan="4"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 </a:t>
                      </a:r>
                      <a:endParaRPr lang="da-DK" sz="1000">
                        <a:effectLst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Puerperiet (indenfor 8 uger efter fødslen)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59985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DZ3931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Postpartum undersøgelse pga rusmiddelforbrug i graviditet  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Der findes et stort antal DZ3931*-koder der specificerer hvilken type rusmidler der var tale om. Se SKS-browseren, hvis man ønsker at specificere.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838451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DZ3933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Postpartum undersøgelse pga rusmiddelforbrug hos relateret person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Rusmiddelforbrug hos partner, som indikation for ekstra omsorg eller intervention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509733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DZ3939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Postpartum undersøgelse ved mistanke om rusmiddelproblematik UNS  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</a:rPr>
                        <a:t>Som indikation for ekstra omsorg eller intervention</a:t>
                      </a:r>
                      <a:endParaRPr lang="da-DK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0314610"/>
                  </a:ext>
                </a:extLst>
              </a:tr>
            </a:tbl>
          </a:graphicData>
        </a:graphic>
      </p:graphicFrame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A4FDE031-5FF3-409F-B128-9B2898637C83}"/>
              </a:ext>
            </a:extLst>
          </p:cNvPr>
          <p:cNvGraphicFramePr>
            <a:graphicFrameLocks noGrp="1"/>
          </p:cNvGraphicFramePr>
          <p:nvPr/>
        </p:nvGraphicFramePr>
        <p:xfrm>
          <a:off x="2563531" y="2459831"/>
          <a:ext cx="7064938" cy="308292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857618">
                  <a:extLst>
                    <a:ext uri="{9D8B030D-6E8A-4147-A177-3AD203B41FA5}">
                      <a16:colId xmlns:a16="http://schemas.microsoft.com/office/drawing/2014/main" val="1199667154"/>
                    </a:ext>
                  </a:extLst>
                </a:gridCol>
                <a:gridCol w="93980">
                  <a:extLst>
                    <a:ext uri="{9D8B030D-6E8A-4147-A177-3AD203B41FA5}">
                      <a16:colId xmlns:a16="http://schemas.microsoft.com/office/drawing/2014/main" val="2306260651"/>
                    </a:ext>
                  </a:extLst>
                </a:gridCol>
                <a:gridCol w="3028491">
                  <a:extLst>
                    <a:ext uri="{9D8B030D-6E8A-4147-A177-3AD203B41FA5}">
                      <a16:colId xmlns:a16="http://schemas.microsoft.com/office/drawing/2014/main" val="4145462787"/>
                    </a:ext>
                  </a:extLst>
                </a:gridCol>
                <a:gridCol w="2084849">
                  <a:extLst>
                    <a:ext uri="{9D8B030D-6E8A-4147-A177-3AD203B41FA5}">
                      <a16:colId xmlns:a16="http://schemas.microsoft.com/office/drawing/2014/main" val="24412429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DO993B*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Psykisk sygdom som komplicerer graviditet, fødsel eller barselsperiode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Relevant komplikation (f.eks.angsttilstand DO993B3) kodes som aktionsdiagnose. </a:t>
                      </a: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 </a:t>
                      </a: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Til aktionsdiagnosen tilføjes tillægskode DU99DY (Efter fødslen (post partum))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8523143"/>
                  </a:ext>
                </a:extLst>
              </a:tr>
              <a:tr h="492125">
                <a:tc gridSpan="4"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 </a:t>
                      </a:r>
                      <a:endParaRPr lang="da-DK" sz="1000">
                        <a:effectLst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Puerperiet (indenfor 8 uger efter fødslen)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64130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DZ3931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Postpartum undersøgelse pga rusmiddelforbrug i graviditet  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Der findes et stort antal DZ3931*-koder der specificerer hvilken type rusmidler der var tale om. Se SKS-browseren, hvis man ønsker at specificere.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701299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DZ3933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Postpartum undersøgelse pga rusmiddelforbrug hos relateret person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Rusmiddelforbrug hos partner, som indikation for ekstra omsorg eller intervention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18132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DZ3939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Postpartum undersøgelse ved mistanke om rusmiddelproblematik UNS  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</a:rPr>
                        <a:t>Som indikation for ekstra omsorg eller intervention</a:t>
                      </a:r>
                      <a:endParaRPr lang="da-DK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4947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9407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9FBF32-8E79-43ED-8431-E12510C8C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E58E628-AD2C-4A3B-AA59-AB56337CB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/>
              <a:t>Ved forløb i familieambulatorium registreres forløbet i LPR3 med et selvstændigt forløbselement under forløbslabel ALAL90, andre forløb.</a:t>
            </a:r>
          </a:p>
          <a:p>
            <a:r>
              <a:rPr lang="da-DK" dirty="0"/>
              <a:t>Graviditetens aktionsdiagnose: for kvindens ambulante kontakter og ved indlæggelse vælges altid 1 af følgende diagnoser som aktionsdiagnose:</a:t>
            </a:r>
          </a:p>
          <a:p>
            <a:r>
              <a:rPr lang="da-DK" dirty="0"/>
              <a:t>DZ340 førstegangsfødende</a:t>
            </a:r>
          </a:p>
          <a:p>
            <a:r>
              <a:rPr lang="da-DK" dirty="0"/>
              <a:t>DZ348A flergangsfødende</a:t>
            </a:r>
          </a:p>
          <a:p>
            <a:r>
              <a:rPr lang="da-DK" dirty="0"/>
              <a:t>DZ358M rusmiddelproblematik ( aktionsdiagnose, når rusmiddelforbrug er årsag til kontakten: aktuelt forbrug, tidligere forbrug, forbrug hos relateret person ). Vælg relevant DZ358M kode.</a:t>
            </a:r>
          </a:p>
        </p:txBody>
      </p:sp>
    </p:spTree>
    <p:extLst>
      <p:ext uri="{BB962C8B-B14F-4D97-AF65-F5344CB8AC3E}">
        <p14:creationId xmlns:p14="http://schemas.microsoft.com/office/powerpoint/2010/main" val="2825954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4300FC-725C-403A-9847-FD33B6B80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Eksempler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22EC88F-3B0D-4F61-8C7B-16EEDD8E0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Førstegangsfødende følges </a:t>
            </a:r>
            <a:r>
              <a:rPr lang="da-DK" dirty="0" err="1"/>
              <a:t>pga</a:t>
            </a:r>
            <a:r>
              <a:rPr lang="da-DK" dirty="0"/>
              <a:t> medicinsk behandlet depression, ingen andre risici. Graviditetskontakter kodes som DZ340 som aktionsdiagnose og DO993B2 som </a:t>
            </a:r>
            <a:r>
              <a:rPr lang="da-DK" dirty="0" err="1"/>
              <a:t>bidiagnose</a:t>
            </a:r>
            <a:r>
              <a:rPr lang="da-DK" dirty="0"/>
              <a:t>.</a:t>
            </a:r>
          </a:p>
          <a:p>
            <a:r>
              <a:rPr lang="da-DK" dirty="0"/>
              <a:t>Førstegangsfødende følges på grund af cannabisforbrug indtil uge 25. </a:t>
            </a:r>
            <a:r>
              <a:rPr lang="da-DK"/>
              <a:t>Ingen andre </a:t>
            </a:r>
            <a:r>
              <a:rPr lang="da-DK" dirty="0"/>
              <a:t>risici eller sygdomme. Graviditeten kodes med DZ358M12 som aktionsdiagnose og DZ340 som </a:t>
            </a:r>
            <a:r>
              <a:rPr lang="da-DK" dirty="0" err="1"/>
              <a:t>bidiagnose</a:t>
            </a:r>
            <a:r>
              <a:rPr lang="da-DK" dirty="0"/>
              <a:t>.</a:t>
            </a:r>
          </a:p>
          <a:p>
            <a:r>
              <a:rPr lang="da-DK" dirty="0"/>
              <a:t>Flergangsfødende følges på grund af alkoholforbrug i graviditeten. Er </a:t>
            </a:r>
            <a:r>
              <a:rPr lang="da-DK" dirty="0" err="1"/>
              <a:t>sectio</a:t>
            </a:r>
            <a:r>
              <a:rPr lang="da-DK" dirty="0"/>
              <a:t> </a:t>
            </a:r>
            <a:r>
              <a:rPr lang="da-DK" dirty="0" err="1"/>
              <a:t>antea</a:t>
            </a:r>
            <a:r>
              <a:rPr lang="da-DK" dirty="0"/>
              <a:t> og er gravid med </a:t>
            </a:r>
            <a:r>
              <a:rPr lang="da-DK" dirty="0" err="1"/>
              <a:t>dichoriske</a:t>
            </a:r>
            <a:r>
              <a:rPr lang="da-DK" dirty="0"/>
              <a:t> </a:t>
            </a:r>
            <a:r>
              <a:rPr lang="da-DK" dirty="0" err="1"/>
              <a:t>gemelli</a:t>
            </a:r>
            <a:r>
              <a:rPr lang="da-DK" dirty="0"/>
              <a:t>. Aktionsdiagnose er DZ358M10, </a:t>
            </a:r>
            <a:r>
              <a:rPr lang="da-DK" dirty="0" err="1"/>
              <a:t>bidiagnoser</a:t>
            </a:r>
            <a:r>
              <a:rPr lang="da-DK" dirty="0"/>
              <a:t> DZ348A, DZ358E og DO 300C </a:t>
            </a:r>
          </a:p>
        </p:txBody>
      </p:sp>
    </p:spTree>
    <p:extLst>
      <p:ext uri="{BB962C8B-B14F-4D97-AF65-F5344CB8AC3E}">
        <p14:creationId xmlns:p14="http://schemas.microsoft.com/office/powerpoint/2010/main" val="3429195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AC8F10-4D2D-4267-B805-5A837B290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38F71C3-505D-4E3C-8444-DAC6AB7EE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Har kvinden et forløb i Familieambulatoriet og samtidig et forløb i obstetrisk ambulatorium registreres forløbet i </a:t>
            </a:r>
            <a:r>
              <a:rPr lang="da-DK" dirty="0" err="1"/>
              <a:t>Familieamb</a:t>
            </a:r>
            <a:r>
              <a:rPr lang="da-DK" dirty="0"/>
              <a:t> med forløbslabel ALAL90 og forløbet i obstetrisk ambulatorium med forløbslabel ALAL51.</a:t>
            </a:r>
          </a:p>
        </p:txBody>
      </p:sp>
    </p:spTree>
    <p:extLst>
      <p:ext uri="{BB962C8B-B14F-4D97-AF65-F5344CB8AC3E}">
        <p14:creationId xmlns:p14="http://schemas.microsoft.com/office/powerpoint/2010/main" val="814219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86908E-2163-48D9-80C8-CFF7FCD41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FØDSEL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EAA0B9F-3068-49D4-BFBC-EEF7DE0CA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Fødsel kodes som hos alle andre med en fødselsdiagnose som aktionsdiagnose ( mellem DO 80 og 84 )</a:t>
            </a:r>
          </a:p>
          <a:p>
            <a:r>
              <a:rPr lang="da-DK" dirty="0"/>
              <a:t>Øvrige diagnoser registreres som </a:t>
            </a:r>
            <a:r>
              <a:rPr lang="da-DK" dirty="0" err="1"/>
              <a:t>bidiagnoser</a:t>
            </a:r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290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B84F3F-8D81-41C8-89F3-22F3EBF1D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Rusmiddelforbrug diagnoser.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2724AFA-F73A-4E26-8443-239AB0825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DZ358M1 rusmiddelforbrug i aktuel graviditet</a:t>
            </a:r>
          </a:p>
          <a:p>
            <a:r>
              <a:rPr lang="da-DK" dirty="0"/>
              <a:t>DZ358M2 rusmiddelforbrug før aktuel graviditet</a:t>
            </a:r>
          </a:p>
          <a:p>
            <a:r>
              <a:rPr lang="da-DK" dirty="0"/>
              <a:t>DZ358M3 rusmiddelforbrug hos relateret person</a:t>
            </a:r>
          </a:p>
        </p:txBody>
      </p:sp>
    </p:spTree>
    <p:extLst>
      <p:ext uri="{BB962C8B-B14F-4D97-AF65-F5344CB8AC3E}">
        <p14:creationId xmlns:p14="http://schemas.microsoft.com/office/powerpoint/2010/main" val="1293981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1A00E8-D619-4E36-BA6D-41038B5B9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Jordemoderkonsultation. Speciallægekonsultation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5AD5D88-D8AC-4F34-9D10-226E04B93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Udvidet jordemoderkonsultation</a:t>
            </a:r>
          </a:p>
          <a:p>
            <a:r>
              <a:rPr lang="da-DK" dirty="0"/>
              <a:t>Speciallægekonsultation ved rusmiddelproblematik i graviditet.</a:t>
            </a:r>
          </a:p>
        </p:txBody>
      </p:sp>
    </p:spTree>
    <p:extLst>
      <p:ext uri="{BB962C8B-B14F-4D97-AF65-F5344CB8AC3E}">
        <p14:creationId xmlns:p14="http://schemas.microsoft.com/office/powerpoint/2010/main" val="2573313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434775-4231-40BC-978A-5CC962F32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55EE6448-DB77-40DC-8CC7-5EC88DB3226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76907" y="1818845"/>
          <a:ext cx="7038185" cy="436263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861877">
                  <a:extLst>
                    <a:ext uri="{9D8B030D-6E8A-4147-A177-3AD203B41FA5}">
                      <a16:colId xmlns:a16="http://schemas.microsoft.com/office/drawing/2014/main" val="3366870389"/>
                    </a:ext>
                  </a:extLst>
                </a:gridCol>
                <a:gridCol w="3086679">
                  <a:extLst>
                    <a:ext uri="{9D8B030D-6E8A-4147-A177-3AD203B41FA5}">
                      <a16:colId xmlns:a16="http://schemas.microsoft.com/office/drawing/2014/main" val="957175592"/>
                    </a:ext>
                  </a:extLst>
                </a:gridCol>
                <a:gridCol w="2089629">
                  <a:extLst>
                    <a:ext uri="{9D8B030D-6E8A-4147-A177-3AD203B41FA5}">
                      <a16:colId xmlns:a16="http://schemas.microsoft.com/office/drawing/2014/main" val="585904739"/>
                    </a:ext>
                  </a:extLst>
                </a:gridCol>
              </a:tblGrid>
              <a:tr h="607340">
                <a:tc gridSpan="3"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000">
                        <a:effectLst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Procedurekoder</a:t>
                      </a:r>
                      <a:endParaRPr lang="da-DK" sz="1000">
                        <a:effectLst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jordemødre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26" marR="68326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826317"/>
                  </a:ext>
                </a:extLst>
              </a:tr>
              <a:tr h="30367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BKUA22A0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26" marR="68326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Første udvidet jordemoderkonsultation, rusmiddelproblematik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26" marR="68326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26" marR="68326" marT="0" marB="0"/>
                </a:tc>
                <a:extLst>
                  <a:ext uri="{0D108BD9-81ED-4DB2-BD59-A6C34878D82A}">
                    <a16:rowId xmlns:a16="http://schemas.microsoft.com/office/drawing/2014/main" val="911693035"/>
                  </a:ext>
                </a:extLst>
              </a:tr>
              <a:tr h="30367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BKUA22A4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26" marR="68326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Første udvidet jordemoderkonsultation, psykisk problemstilling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26" marR="68326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26" marR="68326" marT="0" marB="0"/>
                </a:tc>
                <a:extLst>
                  <a:ext uri="{0D108BD9-81ED-4DB2-BD59-A6C34878D82A}">
                    <a16:rowId xmlns:a16="http://schemas.microsoft.com/office/drawing/2014/main" val="3140872566"/>
                  </a:ext>
                </a:extLst>
              </a:tr>
              <a:tr h="30367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BKUA22A5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26" marR="68326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Første udvidet jordemoderkonsultation, sociale problemer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26" marR="68326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26" marR="68326" marT="0" marB="0"/>
                </a:tc>
                <a:extLst>
                  <a:ext uri="{0D108BD9-81ED-4DB2-BD59-A6C34878D82A}">
                    <a16:rowId xmlns:a16="http://schemas.microsoft.com/office/drawing/2014/main" val="1138981862"/>
                  </a:ext>
                </a:extLst>
              </a:tr>
              <a:tr h="30367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BKUA22B0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26" marR="68326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Opfølgende udvidet jordemoderkonsultation, rusmiddelproblematik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26" marR="68326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26" marR="68326" marT="0" marB="0"/>
                </a:tc>
                <a:extLst>
                  <a:ext uri="{0D108BD9-81ED-4DB2-BD59-A6C34878D82A}">
                    <a16:rowId xmlns:a16="http://schemas.microsoft.com/office/drawing/2014/main" val="840138933"/>
                  </a:ext>
                </a:extLst>
              </a:tr>
              <a:tr h="30367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BKUA22B4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26" marR="68326" marT="0" marB="0"/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Opfølgende udvidet jordemoderkonsultation, psykisk problemstilling  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26" marR="68326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26" marR="68326" marT="0" marB="0"/>
                </a:tc>
                <a:extLst>
                  <a:ext uri="{0D108BD9-81ED-4DB2-BD59-A6C34878D82A}">
                    <a16:rowId xmlns:a16="http://schemas.microsoft.com/office/drawing/2014/main" val="2701046433"/>
                  </a:ext>
                </a:extLst>
              </a:tr>
              <a:tr h="30367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BKUA22B5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26" marR="68326" marT="0" marB="0"/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Opfølgende udvidet jordemoderkonsultation, sociale problemer  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26" marR="68326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26" marR="68326" marT="0" marB="0"/>
                </a:tc>
                <a:extLst>
                  <a:ext uri="{0D108BD9-81ED-4DB2-BD59-A6C34878D82A}">
                    <a16:rowId xmlns:a16="http://schemas.microsoft.com/office/drawing/2014/main" val="562252338"/>
                  </a:ext>
                </a:extLst>
              </a:tr>
              <a:tr h="30367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BKUA31A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26" marR="68326" marT="0" marB="0"/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Fødsels- og forældreforberedelse, individuel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26" marR="68326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Individuel undervisning eller feks ved rundvisning på fødegang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26" marR="68326" marT="0" marB="0"/>
                </a:tc>
                <a:extLst>
                  <a:ext uri="{0D108BD9-81ED-4DB2-BD59-A6C34878D82A}">
                    <a16:rowId xmlns:a16="http://schemas.microsoft.com/office/drawing/2014/main" val="159736473"/>
                  </a:ext>
                </a:extLst>
              </a:tr>
              <a:tr h="30367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BKUA37M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26" marR="68326" marT="0" marB="0"/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Efterfødselssamtale med jordemoder ved rusmiddelproblematik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26" marR="68326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26" marR="68326" marT="0" marB="0"/>
                </a:tc>
                <a:extLst>
                  <a:ext uri="{0D108BD9-81ED-4DB2-BD59-A6C34878D82A}">
                    <a16:rowId xmlns:a16="http://schemas.microsoft.com/office/drawing/2014/main" val="3348394398"/>
                  </a:ext>
                </a:extLst>
              </a:tr>
              <a:tr h="60734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00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Procedurekoder læger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26" marR="68326" marT="0" marB="0"/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26" marR="68326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26" marR="68326" marT="0" marB="0"/>
                </a:tc>
                <a:extLst>
                  <a:ext uri="{0D108BD9-81ED-4DB2-BD59-A6C34878D82A}">
                    <a16:rowId xmlns:a16="http://schemas.microsoft.com/office/drawing/2014/main" val="152687263"/>
                  </a:ext>
                </a:extLst>
              </a:tr>
              <a:tr h="476382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BKUA7M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26" marR="68326" marT="0" marB="0"/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Speciallægekonsultation ved rusmiddelproblematik i graviditet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26" marR="68326" marT="0" marB="0"/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Denne kode skifter navn til ”Lægekonsultation i familieambulatorium i graviditet”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26" marR="68326" marT="0" marB="0"/>
                </a:tc>
                <a:extLst>
                  <a:ext uri="{0D108BD9-81ED-4DB2-BD59-A6C34878D82A}">
                    <a16:rowId xmlns:a16="http://schemas.microsoft.com/office/drawing/2014/main" val="455390918"/>
                  </a:ext>
                </a:extLst>
              </a:tr>
              <a:tr h="230916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BKUA1B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26" marR="68326" marT="0" marB="0"/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Planlagt graviditetskonsultation ved obstetriker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26" marR="68326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</a:rPr>
                        <a:t> </a:t>
                      </a:r>
                      <a:endParaRPr lang="da-DK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26" marR="68326" marT="0" marB="0"/>
                </a:tc>
                <a:extLst>
                  <a:ext uri="{0D108BD9-81ED-4DB2-BD59-A6C34878D82A}">
                    <a16:rowId xmlns:a16="http://schemas.microsoft.com/office/drawing/2014/main" val="3819975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5750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87233E-4CA1-4451-AEAD-D1EA8C767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6885A065-E8F0-48CD-8950-0F24521A443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63812" y="2309654"/>
          <a:ext cx="7064375" cy="323088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868805">
                  <a:extLst>
                    <a:ext uri="{9D8B030D-6E8A-4147-A177-3AD203B41FA5}">
                      <a16:colId xmlns:a16="http://schemas.microsoft.com/office/drawing/2014/main" val="420336454"/>
                    </a:ext>
                  </a:extLst>
                </a:gridCol>
                <a:gridCol w="3098165">
                  <a:extLst>
                    <a:ext uri="{9D8B030D-6E8A-4147-A177-3AD203B41FA5}">
                      <a16:colId xmlns:a16="http://schemas.microsoft.com/office/drawing/2014/main" val="666226170"/>
                    </a:ext>
                  </a:extLst>
                </a:gridCol>
                <a:gridCol w="2097405">
                  <a:extLst>
                    <a:ext uri="{9D8B030D-6E8A-4147-A177-3AD203B41FA5}">
                      <a16:colId xmlns:a16="http://schemas.microsoft.com/office/drawing/2014/main" val="2019048151"/>
                    </a:ext>
                  </a:extLst>
                </a:gridCol>
              </a:tblGrid>
              <a:tr h="600075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 </a:t>
                      </a:r>
                      <a:endParaRPr lang="da-DK" sz="1000">
                        <a:effectLst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Procedurekoder</a:t>
                      </a:r>
                      <a:endParaRPr lang="da-DK" sz="1000">
                        <a:effectLst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Alle faggrupper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41606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BVAA7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Samtale om fødselsforløb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33032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BVAA70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Samtale ved dødfødsel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20578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BVAA8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Samtale med patient om sociale forhold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Socialrådgivers samtale med pt.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87163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BKUW11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Samtale med psykolog vedrørende graviditet og fødsel  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Samtale med psykolog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81476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ZZ0184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Underretning til kommunen jfr. Serviceloven § 153  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33169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ZZ0190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Tværfaglig konference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60458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AAF6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Hjemmebesøg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Jdm og/eller læge skal også kode med relevant BKUA*-kode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92701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AAF7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Udebesøg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Ved besøg på institution, psykiatrisk afdeling mv. </a:t>
                      </a: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Jdm og/eller læge skal også kode med relevant BKUA*-kode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70366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ZZ1288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Urinscreening for rusmidler  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16434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BJCA2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Antikonception med P-sprøjte  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68712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BJCA3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Antikonception med subkutant implantat  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P-stav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69604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BJCD00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Antikonception med kobberspiral  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10982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BJCD01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</a:rPr>
                        <a:t>Antikonception med hormonspiral  </a:t>
                      </a:r>
                      <a:endParaRPr lang="da-DK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</a:rPr>
                        <a:t> </a:t>
                      </a:r>
                      <a:endParaRPr lang="da-DK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0505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1179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853</Words>
  <Application>Microsoft Office PowerPoint</Application>
  <PresentationFormat>Widescreen</PresentationFormat>
  <Paragraphs>198</Paragraphs>
  <Slides>11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Familieambulatorier.</vt:lpstr>
      <vt:lpstr>PowerPoint-præsentation</vt:lpstr>
      <vt:lpstr>Eksempler</vt:lpstr>
      <vt:lpstr>PowerPoint-præsentation</vt:lpstr>
      <vt:lpstr>FØDSEL</vt:lpstr>
      <vt:lpstr>Rusmiddelforbrug diagnoser.</vt:lpstr>
      <vt:lpstr>Jordemoderkonsultation. Speciallægekonsultation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Familieambulatorier.</dc:title>
  <dc:creator>Møller</dc:creator>
  <cp:lastModifiedBy>Møller</cp:lastModifiedBy>
  <cp:revision>10</cp:revision>
  <dcterms:created xsi:type="dcterms:W3CDTF">2019-03-19T20:17:44Z</dcterms:created>
  <dcterms:modified xsi:type="dcterms:W3CDTF">2019-03-23T20:49:28Z</dcterms:modified>
</cp:coreProperties>
</file>