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77" r:id="rId3"/>
    <p:sldId id="258" r:id="rId4"/>
    <p:sldId id="271" r:id="rId5"/>
    <p:sldId id="274" r:id="rId6"/>
    <p:sldId id="272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73" r:id="rId17"/>
    <p:sldId id="278" r:id="rId18"/>
    <p:sldId id="279" r:id="rId19"/>
    <p:sldId id="280" r:id="rId20"/>
    <p:sldId id="268" r:id="rId21"/>
    <p:sldId id="270" r:id="rId22"/>
    <p:sldId id="269" r:id="rId2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40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1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26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13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2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77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64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3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29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09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8F0B-B07E-304B-80C4-EF34EA7E1217}" type="datetimeFigureOut">
              <a:rPr lang="da-DK" smtClean="0"/>
              <a:t>25-09-2018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708E-50EB-8F48-8105-B72A640BA30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9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888" y="241314"/>
            <a:ext cx="7881556" cy="173840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err="1"/>
              <a:t>Tubar</a:t>
            </a:r>
            <a:r>
              <a:rPr lang="da-DK" dirty="0"/>
              <a:t> faktor og infertilitet </a:t>
            </a:r>
            <a:br>
              <a:rPr lang="da-DK" dirty="0"/>
            </a:br>
            <a:r>
              <a:rPr lang="da-DK" dirty="0"/>
              <a:t>DSOG Guideline </a:t>
            </a:r>
            <a:br>
              <a:rPr lang="da-DK" dirty="0"/>
            </a:br>
            <a:r>
              <a:rPr lang="da-DK" dirty="0"/>
              <a:t>Hindsgavl 2018  </a:t>
            </a:r>
          </a:p>
        </p:txBody>
      </p:sp>
      <p:sp>
        <p:nvSpPr>
          <p:cNvPr id="4" name="AutoShape 2" descr="Billedresultat for hydrosalpinx">
            <a:extLst>
              <a:ext uri="{FF2B5EF4-FFF2-40B4-BE49-F238E27FC236}">
                <a16:creationId xmlns:a16="http://schemas.microsoft.com/office/drawing/2014/main" id="{D9981A83-09A5-4FE1-9386-B11F3202C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56F8E6B-063F-4B89-B548-C6D5DAF1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88" y="3429001"/>
            <a:ext cx="3995356" cy="308660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2AAD2FA-BE7D-4F92-854A-25E99458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980" y="3815010"/>
            <a:ext cx="4429132" cy="19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6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Få </a:t>
            </a:r>
            <a:r>
              <a:rPr lang="da-DK" dirty="0" err="1"/>
              <a:t>randomiserede</a:t>
            </a:r>
            <a:r>
              <a:rPr lang="da-DK" dirty="0"/>
              <a:t> </a:t>
            </a:r>
            <a:r>
              <a:rPr lang="da-DK" dirty="0" err="1"/>
              <a:t>kontrollerde</a:t>
            </a:r>
            <a:r>
              <a:rPr lang="da-DK" dirty="0"/>
              <a:t> forsøg</a:t>
            </a:r>
          </a:p>
          <a:p>
            <a:r>
              <a:rPr lang="da-DK" dirty="0"/>
              <a:t>Kun litteratur vedr. </a:t>
            </a:r>
            <a:r>
              <a:rPr lang="da-DK" dirty="0" err="1"/>
              <a:t>hydrosalpinx</a:t>
            </a:r>
            <a:r>
              <a:rPr lang="da-DK" dirty="0"/>
              <a:t> som årsag til </a:t>
            </a:r>
            <a:r>
              <a:rPr lang="da-DK" dirty="0" err="1"/>
              <a:t>infertilitet</a:t>
            </a:r>
            <a:endParaRPr lang="da-DK" dirty="0"/>
          </a:p>
          <a:p>
            <a:r>
              <a:rPr lang="da-DK" dirty="0"/>
              <a:t>Spontan graviditet </a:t>
            </a:r>
            <a:r>
              <a:rPr lang="da-DK"/>
              <a:t>efter unilateral tubar</a:t>
            </a:r>
            <a:r>
              <a:rPr lang="da-DK" dirty="0"/>
              <a:t> kirurgi sammenlignet med IVF savnes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5A9E125-0653-422A-905E-AE5FCF4F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62513" cy="1143000"/>
          </a:xfrm>
        </p:spPr>
        <p:txBody>
          <a:bodyPr>
            <a:normAutofit/>
          </a:bodyPr>
          <a:lstStyle/>
          <a:p>
            <a:r>
              <a:rPr lang="da-DK" sz="3200" dirty="0"/>
              <a:t>PICO 1: salpingektomi før Assisteret Reproduktion </a:t>
            </a:r>
          </a:p>
        </p:txBody>
      </p:sp>
    </p:spTree>
    <p:extLst>
      <p:ext uri="{BB962C8B-B14F-4D97-AF65-F5344CB8AC3E}">
        <p14:creationId xmlns:p14="http://schemas.microsoft.com/office/powerpoint/2010/main" val="227731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1: salpingektomi før Assisteret Reproduktion 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42963" y="1422400"/>
          <a:ext cx="8545512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kument" r:id="rId3" imgW="6262079" imgH="3481344" progId="Word.Document.12">
                  <p:embed/>
                </p:oleObj>
              </mc:Choice>
              <mc:Fallback>
                <p:oleObj name="Dokument" r:id="rId3" imgW="6262079" imgH="3481344" progId="Word.Documen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422400"/>
                        <a:ext cx="8545512" cy="47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CC27EC93-9D91-4F61-90EA-077AC76D496D}"/>
              </a:ext>
            </a:extLst>
          </p:cNvPr>
          <p:cNvSpPr txBox="1">
            <a:spLocks/>
          </p:cNvSpPr>
          <p:nvPr/>
        </p:nvSpPr>
        <p:spPr>
          <a:xfrm>
            <a:off x="159798" y="274638"/>
            <a:ext cx="8527002" cy="122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46594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EFAB-B7AC-4B40-AA46-6108F77E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PICO 3: </a:t>
            </a:r>
            <a:r>
              <a:rPr lang="da-DK" sz="3600" dirty="0" err="1"/>
              <a:t>Hysteroskopisk</a:t>
            </a:r>
            <a:r>
              <a:rPr lang="da-DK" sz="3600" dirty="0"/>
              <a:t> behandling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744A-65CD-4D7F-91C7-73D9C3D6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P      Infertile kvinder med tuba faktor og  				   	   </a:t>
            </a:r>
            <a:r>
              <a:rPr lang="da-DK" sz="2800" dirty="0" err="1"/>
              <a:t>hydrosalpinx</a:t>
            </a:r>
            <a:r>
              <a:rPr lang="da-DK" sz="2800" dirty="0"/>
              <a:t> </a:t>
            </a:r>
          </a:p>
          <a:p>
            <a:pPr marL="0" indent="0">
              <a:buNone/>
            </a:pPr>
            <a:r>
              <a:rPr lang="da-DK" sz="2800" dirty="0"/>
              <a:t>I        </a:t>
            </a:r>
            <a:r>
              <a:rPr lang="da-DK" sz="2800" dirty="0" err="1"/>
              <a:t>Hysteroskopisk</a:t>
            </a:r>
            <a:r>
              <a:rPr lang="da-DK" sz="2800" dirty="0"/>
              <a:t> behandling – </a:t>
            </a:r>
            <a:r>
              <a:rPr lang="da-DK" sz="2800" dirty="0" err="1"/>
              <a:t>Essure</a:t>
            </a:r>
            <a:r>
              <a:rPr lang="da-DK" sz="2800" dirty="0"/>
              <a:t>®</a:t>
            </a:r>
          </a:p>
          <a:p>
            <a:pPr marL="0" indent="0">
              <a:buNone/>
            </a:pPr>
            <a:r>
              <a:rPr lang="da-DK" sz="2800" dirty="0"/>
              <a:t>C       </a:t>
            </a:r>
            <a:r>
              <a:rPr lang="da-DK" sz="2800" dirty="0" err="1"/>
              <a:t>Laparoskopisk</a:t>
            </a:r>
            <a:r>
              <a:rPr lang="da-DK" sz="2800" dirty="0"/>
              <a:t> </a:t>
            </a:r>
            <a:r>
              <a:rPr lang="da-DK" sz="2800" dirty="0" err="1"/>
              <a:t>salpingektomi</a:t>
            </a:r>
            <a:r>
              <a:rPr lang="da-DK" sz="2800" dirty="0"/>
              <a:t> / proksimal 		     	  	    aflukning</a:t>
            </a:r>
          </a:p>
          <a:p>
            <a:pPr marL="0" indent="0">
              <a:buNone/>
            </a:pPr>
            <a:r>
              <a:rPr lang="da-DK" sz="2800" dirty="0"/>
              <a:t>O      PR, LBR, komplikationer til kirurgi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714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C4F0-39A9-4FF0-9BB2-00B224E3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1176379"/>
            <a:ext cx="8543366" cy="5880847"/>
          </a:xfrm>
        </p:spPr>
        <p:txBody>
          <a:bodyPr>
            <a:normAutofit fontScale="77500" lnSpcReduction="20000"/>
          </a:bodyPr>
          <a:lstStyle/>
          <a:p>
            <a:r>
              <a:rPr lang="da-DK" sz="2800" b="1" dirty="0"/>
              <a:t>Johnsson et al. </a:t>
            </a:r>
            <a:r>
              <a:rPr lang="da-DK" sz="2800" dirty="0"/>
              <a:t>(2010) systematisk </a:t>
            </a:r>
            <a:r>
              <a:rPr lang="da-DK" sz="2800" dirty="0" err="1"/>
              <a:t>review</a:t>
            </a:r>
            <a:r>
              <a:rPr lang="da-DK" sz="2800" dirty="0"/>
              <a:t>, 5 studier.</a:t>
            </a:r>
          </a:p>
          <a:p>
            <a:pPr marL="0" indent="0">
              <a:buNone/>
            </a:pPr>
            <a:r>
              <a:rPr lang="da-DK" sz="2800" dirty="0"/>
              <a:t>CPR var øget med lap. </a:t>
            </a:r>
            <a:r>
              <a:rPr lang="da-DK" sz="2800" dirty="0" err="1"/>
              <a:t>salp</a:t>
            </a:r>
            <a:r>
              <a:rPr lang="da-DK" sz="2800" dirty="0"/>
              <a:t>. i forhold til ingen behandling forud IVF (OR    2.31% CI 1.48-3.62)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b="1" dirty="0"/>
              <a:t>Aura et al. (</a:t>
            </a:r>
            <a:r>
              <a:rPr lang="da-DK" sz="2800" dirty="0"/>
              <a:t>2015) systematisk </a:t>
            </a:r>
            <a:r>
              <a:rPr lang="da-DK" sz="2800" dirty="0" err="1"/>
              <a:t>review</a:t>
            </a:r>
            <a:r>
              <a:rPr lang="da-DK" sz="2800" dirty="0"/>
              <a:t>, 11 studier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sz="2800" dirty="0"/>
              <a:t>IVF efter </a:t>
            </a:r>
            <a:r>
              <a:rPr lang="da-DK" sz="2800" dirty="0" err="1"/>
              <a:t>Essure</a:t>
            </a:r>
            <a:r>
              <a:rPr lang="da-DK" sz="2800" dirty="0"/>
              <a:t> behandling resulterede i PR på 39% pr.  transferring og LBR på 28%.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b="1" dirty="0"/>
              <a:t>Xu et al. </a:t>
            </a:r>
            <a:r>
              <a:rPr lang="da-DK" sz="2800" dirty="0"/>
              <a:t>(2017). Systematisk </a:t>
            </a:r>
            <a:r>
              <a:rPr lang="da-DK" sz="2800" dirty="0" err="1"/>
              <a:t>review</a:t>
            </a:r>
            <a:r>
              <a:rPr lang="da-DK" sz="2800" dirty="0"/>
              <a:t>, 6 RCT studier.</a:t>
            </a:r>
          </a:p>
          <a:p>
            <a:pPr marL="0" indent="0">
              <a:buNone/>
            </a:pPr>
            <a:r>
              <a:rPr lang="da-DK" sz="2800" dirty="0"/>
              <a:t>Sammenligner 3 behandlinger </a:t>
            </a:r>
            <a:r>
              <a:rPr lang="da-DK" sz="2800" dirty="0" err="1"/>
              <a:t>Essure</a:t>
            </a:r>
            <a:r>
              <a:rPr lang="da-DK" sz="2800" dirty="0"/>
              <a:t>®,   lap. </a:t>
            </a:r>
            <a:r>
              <a:rPr lang="da-DK" sz="2800" dirty="0" err="1"/>
              <a:t>salp</a:t>
            </a:r>
            <a:r>
              <a:rPr lang="da-DK" sz="2800" dirty="0"/>
              <a:t>. og  lap. proksimal aflukning. Ingen signifikant forskel i CPR ved sammenligning af lap. </a:t>
            </a:r>
            <a:r>
              <a:rPr lang="da-DK" sz="2800" dirty="0" err="1"/>
              <a:t>salp</a:t>
            </a:r>
            <a:r>
              <a:rPr lang="da-DK" sz="2800" dirty="0"/>
              <a:t> og lap. </a:t>
            </a:r>
            <a:r>
              <a:rPr lang="da-DK" sz="2800" dirty="0" err="1"/>
              <a:t>proksimal</a:t>
            </a:r>
            <a:r>
              <a:rPr lang="da-DK" sz="2800" dirty="0"/>
              <a:t> aflukning. Lavere CPR ved </a:t>
            </a:r>
            <a:r>
              <a:rPr lang="da-DK" sz="2800" dirty="0" err="1"/>
              <a:t>Essure</a:t>
            </a:r>
            <a:r>
              <a:rPr lang="da-DK" sz="2800" dirty="0"/>
              <a:t> sammenlignet med lap. </a:t>
            </a:r>
            <a:r>
              <a:rPr lang="da-DK" sz="2800" dirty="0" err="1"/>
              <a:t>salp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b="1" dirty="0"/>
              <a:t>Dreyer et al. </a:t>
            </a:r>
            <a:r>
              <a:rPr lang="da-DK" sz="2800" dirty="0"/>
              <a:t>(2015) RCT</a:t>
            </a:r>
          </a:p>
          <a:p>
            <a:pPr marL="0" indent="0">
              <a:buNone/>
            </a:pPr>
            <a:r>
              <a:rPr lang="da-DK" sz="2800" dirty="0"/>
              <a:t>Sammenligner indsættelse af </a:t>
            </a:r>
            <a:r>
              <a:rPr lang="da-DK" sz="2800" dirty="0" err="1"/>
              <a:t>hystereskopisk</a:t>
            </a:r>
            <a:r>
              <a:rPr lang="da-DK" sz="2800" dirty="0"/>
              <a:t> spiral med lap. </a:t>
            </a:r>
            <a:r>
              <a:rPr lang="da-DK" sz="2800" dirty="0" err="1"/>
              <a:t>salp</a:t>
            </a:r>
            <a:r>
              <a:rPr lang="da-DK" sz="2800" dirty="0"/>
              <a:t>. hos kvinder med proksimal </a:t>
            </a:r>
            <a:r>
              <a:rPr lang="da-DK" sz="2800" dirty="0" err="1"/>
              <a:t>okklusion</a:t>
            </a:r>
            <a:r>
              <a:rPr lang="da-DK" sz="2800" dirty="0"/>
              <a:t>. OPR var 11/24 efter </a:t>
            </a:r>
            <a:r>
              <a:rPr lang="da-DK" sz="2800" dirty="0" err="1"/>
              <a:t>hystereskopisk</a:t>
            </a:r>
            <a:r>
              <a:rPr lang="da-DK" sz="2800" dirty="0"/>
              <a:t> aflukning vs. 24/35 efter lap. </a:t>
            </a:r>
            <a:r>
              <a:rPr lang="da-DK" sz="2800" dirty="0" err="1"/>
              <a:t>salp</a:t>
            </a:r>
            <a:r>
              <a:rPr lang="da-DK" sz="28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57D817-6DEA-4FF1-B724-826C9A66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70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/>
              <a:t>PICO 3: </a:t>
            </a:r>
            <a:r>
              <a:rPr lang="da-DK" sz="3600" dirty="0" err="1"/>
              <a:t>Hysteroskopisk</a:t>
            </a:r>
            <a:r>
              <a:rPr lang="da-DK" sz="3600" dirty="0"/>
              <a:t> behandling </a:t>
            </a:r>
          </a:p>
        </p:txBody>
      </p:sp>
    </p:spTree>
    <p:extLst>
      <p:ext uri="{BB962C8B-B14F-4D97-AF65-F5344CB8AC3E}">
        <p14:creationId xmlns:p14="http://schemas.microsoft.com/office/powerpoint/2010/main" val="209404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5ABE-A3D5-4325-8E60-48C2D78A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/>
              <a:t>Diskussion</a:t>
            </a:r>
          </a:p>
          <a:p>
            <a:r>
              <a:rPr lang="da-DK" sz="2800" dirty="0"/>
              <a:t>Få studier</a:t>
            </a:r>
          </a:p>
          <a:p>
            <a:r>
              <a:rPr lang="da-DK" sz="2800" dirty="0" err="1"/>
              <a:t>Essure</a:t>
            </a:r>
            <a:r>
              <a:rPr lang="da-DK" sz="2800" dirty="0"/>
              <a:t>® er udgået</a:t>
            </a:r>
          </a:p>
          <a:p>
            <a:r>
              <a:rPr lang="da-DK" sz="2800" dirty="0" err="1"/>
              <a:t>Hysteroskopisk</a:t>
            </a:r>
            <a:r>
              <a:rPr lang="da-DK" sz="2800" dirty="0"/>
              <a:t> </a:t>
            </a:r>
            <a:r>
              <a:rPr lang="da-DK" sz="2800" dirty="0" err="1"/>
              <a:t>okklusion</a:t>
            </a:r>
            <a:endParaRPr lang="da-DK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2CD440-2923-4459-A8CA-55E0755B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/>
              <a:t>PICO 3: </a:t>
            </a:r>
            <a:r>
              <a:rPr lang="da-DK" sz="3600" dirty="0" err="1"/>
              <a:t>Hysteroskopisk</a:t>
            </a:r>
            <a:r>
              <a:rPr lang="da-DK" sz="3600" dirty="0"/>
              <a:t> behandling </a:t>
            </a:r>
          </a:p>
        </p:txBody>
      </p:sp>
    </p:spTree>
    <p:extLst>
      <p:ext uri="{BB962C8B-B14F-4D97-AF65-F5344CB8AC3E}">
        <p14:creationId xmlns:p14="http://schemas.microsoft.com/office/powerpoint/2010/main" val="398219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04F1E2-9DFC-40FF-9D49-9B2CC817810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7049" y="1209228"/>
          <a:ext cx="7119937" cy="1755776"/>
        </p:xfrm>
        <a:graphic>
          <a:graphicData uri="http://schemas.openxmlformats.org/drawingml/2006/table">
            <a:tbl>
              <a:tblPr firstRow="1" firstCol="1" bandRow="1"/>
              <a:tblGrid>
                <a:gridCol w="5049041">
                  <a:extLst>
                    <a:ext uri="{9D8B030D-6E8A-4147-A177-3AD203B41FA5}">
                      <a16:colId xmlns:a16="http://schemas.microsoft.com/office/drawing/2014/main" val="1488790151"/>
                    </a:ext>
                  </a:extLst>
                </a:gridCol>
                <a:gridCol w="2070896">
                  <a:extLst>
                    <a:ext uri="{9D8B030D-6E8A-4147-A177-3AD203B41FA5}">
                      <a16:colId xmlns:a16="http://schemas.microsoft.com/office/drawing/2014/main" val="3561413071"/>
                    </a:ext>
                  </a:extLst>
                </a:gridCol>
              </a:tblGrid>
              <a:tr h="28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Evidens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Evidensgrad (GRADE)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616564"/>
                  </a:ext>
                </a:extLst>
              </a:tr>
              <a:tr h="12510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Graviditetsraten er signifikant højere ved laparoskopiske indgreb (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salpingektomi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/ proksimal aflukning) sammenlignet med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hysteroskopisk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anlæggelse af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Essure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® som behandling af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hydrosalpinx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hos infertile kvinder forud for IVF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Lav (</a:t>
                      </a:r>
                      <a:r>
                        <a:rPr lang="da-DK" sz="1600" dirty="0">
                          <a:effectLst/>
                          <a:latin typeface="Menlo Regular"/>
                          <a:ea typeface="Calibri" panose="020F0502020204030204" pitchFamily="34" charset="0"/>
                          <a:cs typeface="Menlo Regular"/>
                        </a:rPr>
                        <a:t>⊕⊕⊝⊝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6284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5194BB-EB98-46F6-9537-B63A41CF6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97365"/>
              </p:ext>
            </p:extLst>
          </p:nvPr>
        </p:nvGraphicFramePr>
        <p:xfrm>
          <a:off x="577049" y="3155575"/>
          <a:ext cx="7119937" cy="3475040"/>
        </p:xfrm>
        <a:graphic>
          <a:graphicData uri="http://schemas.openxmlformats.org/drawingml/2006/table">
            <a:tbl>
              <a:tblPr firstRow="1" firstCol="1" bandRow="1"/>
              <a:tblGrid>
                <a:gridCol w="5049041">
                  <a:extLst>
                    <a:ext uri="{9D8B030D-6E8A-4147-A177-3AD203B41FA5}">
                      <a16:colId xmlns:a16="http://schemas.microsoft.com/office/drawing/2014/main" val="2482200593"/>
                    </a:ext>
                  </a:extLst>
                </a:gridCol>
                <a:gridCol w="2070896">
                  <a:extLst>
                    <a:ext uri="{9D8B030D-6E8A-4147-A177-3AD203B41FA5}">
                      <a16:colId xmlns:a16="http://schemas.microsoft.com/office/drawing/2014/main" val="4293826600"/>
                    </a:ext>
                  </a:extLst>
                </a:gridCol>
              </a:tblGrid>
              <a:tr h="2607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Kliniske rekommandationer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Evidensgrad (GRADE)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45277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Moderat anbefaling for laparoskopisk salpingektomi / proksimal aflukning ved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hydrosalpinx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for infertile kvinder forud for IVF.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da-DK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da-DK" sz="1600">
                          <a:effectLst/>
                          <a:latin typeface="Menlo Regular"/>
                          <a:ea typeface="Calibri" panose="020F0502020204030204" pitchFamily="34" charset="0"/>
                          <a:cs typeface="Menlo Regular"/>
                        </a:rPr>
                        <a:t>⊕⊕⊝⊝</a:t>
                      </a: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50350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Laparoskopisk salpingektomi foretrækkes frem for laparoskopisk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proximal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aflukning af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salpinx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da-DK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da-DK" sz="1600">
                          <a:effectLst/>
                          <a:latin typeface="Menlo Regular"/>
                          <a:ea typeface="Calibri" panose="020F0502020204030204" pitchFamily="34" charset="0"/>
                          <a:cs typeface="Menlo Regular"/>
                        </a:rPr>
                        <a:t>⊕⊝⊝⊝</a:t>
                      </a: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79644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Den laparoskopiske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proximale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aflukning er et alternativ hvis salpingektomi er svær at gennemføre.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da-DK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da-DK" sz="1600">
                          <a:effectLst/>
                          <a:latin typeface="Menlo Regular"/>
                          <a:ea typeface="Calibri" panose="020F0502020204030204" pitchFamily="34" charset="0"/>
                          <a:cs typeface="Menlo Regular"/>
                        </a:rPr>
                        <a:t>⊕⊝⊝⊝</a:t>
                      </a:r>
                      <a:r>
                        <a:rPr lang="da-DK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23789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Essure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® eller andre </a:t>
                      </a:r>
                      <a:r>
                        <a:rPr lang="da-DK" sz="160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hysteroskopiske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aflukninger kan overvejes hvis laparoskopiske indgreb er kontraindiceret.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↑</a:t>
                      </a:r>
                      <a:r>
                        <a:rPr lang="da-DK" sz="1600" dirty="0">
                          <a:effectLst/>
                          <a:latin typeface="Menlo Regular"/>
                          <a:ea typeface="Calibri" panose="020F0502020204030204" pitchFamily="34" charset="0"/>
                          <a:cs typeface="Menlo Regular"/>
                        </a:rPr>
                        <a:t>⊕⊝⊝⊝</a:t>
                      </a:r>
                      <a:r>
                        <a:rPr lang="da-DK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2877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3F56D2F-2A2D-4D36-B617-BB356AA8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PICO 3: </a:t>
            </a:r>
            <a:r>
              <a:rPr lang="da-DK" sz="3600" dirty="0" err="1"/>
              <a:t>Hysteroskopisk</a:t>
            </a:r>
            <a:r>
              <a:rPr lang="da-DK" sz="3600" dirty="0"/>
              <a:t> behandling </a:t>
            </a:r>
          </a:p>
        </p:txBody>
      </p:sp>
    </p:spTree>
    <p:extLst>
      <p:ext uri="{BB962C8B-B14F-4D97-AF65-F5344CB8AC3E}">
        <p14:creationId xmlns:p14="http://schemas.microsoft.com/office/powerpoint/2010/main" val="144653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7844E-3BF1-4745-BFF2-40F531E0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2400" b="1" dirty="0"/>
              <a:t>PICO 2: Har kvinder med infertilitet på grund af tubafaktor bedre, uændret eller dårligere </a:t>
            </a:r>
            <a:r>
              <a:rPr lang="da-DK" sz="2400" b="1" dirty="0" err="1"/>
              <a:t>outcome</a:t>
            </a:r>
            <a:r>
              <a:rPr lang="da-DK" sz="2400" b="1" dirty="0"/>
              <a:t> ved Rekonstruktiv </a:t>
            </a:r>
            <a:r>
              <a:rPr lang="da-DK" sz="2400" b="1" dirty="0" err="1"/>
              <a:t>Tubar</a:t>
            </a:r>
            <a:r>
              <a:rPr lang="da-DK" sz="2400" b="1" dirty="0"/>
              <a:t> Kirurgi sammenlignet med Assisteret Reproduktion </a:t>
            </a:r>
            <a:endParaRPr lang="da-DK" sz="2400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2B3AB8C-0F20-4745-865E-04B7BA55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2784"/>
            <a:ext cx="7683623" cy="393337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Tuba / </a:t>
            </a:r>
            <a:r>
              <a:rPr lang="da-DK" dirty="0" err="1"/>
              <a:t>fert</a:t>
            </a:r>
            <a:r>
              <a:rPr lang="da-DK" dirty="0"/>
              <a:t>. kirurgi i denne guideline:</a:t>
            </a:r>
          </a:p>
          <a:p>
            <a:r>
              <a:rPr lang="da-DK" dirty="0" err="1"/>
              <a:t>Salpingostomi</a:t>
            </a:r>
            <a:endParaRPr lang="da-DK" dirty="0"/>
          </a:p>
          <a:p>
            <a:r>
              <a:rPr lang="da-DK" dirty="0" err="1"/>
              <a:t>Fimbrioplastik</a:t>
            </a:r>
            <a:r>
              <a:rPr lang="da-DK" dirty="0"/>
              <a:t> </a:t>
            </a:r>
          </a:p>
          <a:p>
            <a:r>
              <a:rPr lang="da-DK" dirty="0"/>
              <a:t>Adhærenceløsning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76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7844E-3BF1-4745-BFF2-40F531E0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2400" b="1" dirty="0"/>
              <a:t>Har kvinder med infertilitet på grund af tubafaktor bedre, uændret eller dårligere </a:t>
            </a:r>
            <a:r>
              <a:rPr lang="da-DK" sz="2400" b="1" dirty="0" err="1"/>
              <a:t>outcome</a:t>
            </a:r>
            <a:r>
              <a:rPr lang="da-DK" sz="2400" b="1" dirty="0"/>
              <a:t> ved Rekonstruktiv </a:t>
            </a:r>
            <a:r>
              <a:rPr lang="da-DK" sz="2400" b="1" dirty="0" err="1"/>
              <a:t>Tubar</a:t>
            </a:r>
            <a:r>
              <a:rPr lang="da-DK" sz="2400" b="1" dirty="0"/>
              <a:t> Kirurgi sammenlignet med Assisteret Reproduktion (PICO2)</a:t>
            </a: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884241-B344-426F-BA19-A572EA05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336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/>
              <a:t>I de inkluderede studier fandtes en overordnet graviditetsrate på 27% (95% CI: 25-29%).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Kumulative graviditetsrater;  </a:t>
            </a:r>
          </a:p>
          <a:p>
            <a:r>
              <a:rPr lang="da-DK" dirty="0"/>
              <a:t>6 </a:t>
            </a:r>
            <a:r>
              <a:rPr lang="da-DK" dirty="0" err="1"/>
              <a:t>mdr</a:t>
            </a:r>
            <a:r>
              <a:rPr lang="da-DK" dirty="0"/>
              <a:t>: 8.7% (95% CI: 6.6–11.5%), </a:t>
            </a:r>
          </a:p>
          <a:p>
            <a:r>
              <a:rPr lang="da-DK" dirty="0"/>
              <a:t>9 </a:t>
            </a:r>
            <a:r>
              <a:rPr lang="da-DK" dirty="0" err="1"/>
              <a:t>mdr</a:t>
            </a:r>
            <a:r>
              <a:rPr lang="da-DK" dirty="0"/>
              <a:t>: 13.3% (95% CI: 10.6–16.7%),</a:t>
            </a:r>
          </a:p>
          <a:p>
            <a:r>
              <a:rPr lang="da-DK" dirty="0"/>
              <a:t>12 </a:t>
            </a:r>
            <a:r>
              <a:rPr lang="da-DK" dirty="0" err="1"/>
              <a:t>mdr</a:t>
            </a:r>
            <a:r>
              <a:rPr lang="da-DK" dirty="0"/>
              <a:t>: 20.0% (95% CI: 17.5–22.8%),</a:t>
            </a:r>
          </a:p>
          <a:p>
            <a:r>
              <a:rPr lang="da-DK" dirty="0"/>
              <a:t>18 </a:t>
            </a:r>
            <a:r>
              <a:rPr lang="da-DK" dirty="0" err="1"/>
              <a:t>mdr</a:t>
            </a:r>
            <a:r>
              <a:rPr lang="da-DK" dirty="0"/>
              <a:t>: 21.2% (95% CI: 18.6–24.1%),</a:t>
            </a:r>
          </a:p>
          <a:p>
            <a:r>
              <a:rPr lang="da-DK" dirty="0"/>
              <a:t>24 </a:t>
            </a:r>
            <a:r>
              <a:rPr lang="da-DK" dirty="0" err="1"/>
              <a:t>mdr</a:t>
            </a:r>
            <a:r>
              <a:rPr lang="da-DK" dirty="0"/>
              <a:t>: 25.5% (95% CI: 22.2–29.4%).</a:t>
            </a:r>
          </a:p>
          <a:p>
            <a:endParaRPr lang="da-DK" dirty="0"/>
          </a:p>
          <a:p>
            <a:r>
              <a:rPr lang="da-DK" dirty="0"/>
              <a:t>Den samlede rate af ekstrauterine graviditeter var 5,5%</a:t>
            </a:r>
          </a:p>
          <a:p>
            <a:r>
              <a:rPr lang="da-DK" dirty="0"/>
              <a:t>Ved </a:t>
            </a:r>
            <a:r>
              <a:rPr lang="da-DK" dirty="0" err="1"/>
              <a:t>Salpingostomi</a:t>
            </a:r>
            <a:r>
              <a:rPr lang="da-DK" dirty="0"/>
              <a:t> EUG rate 10 % (baggrund 1%)</a:t>
            </a:r>
          </a:p>
          <a:p>
            <a:endParaRPr lang="da-DK" dirty="0"/>
          </a:p>
          <a:p>
            <a:r>
              <a:rPr lang="da-DK" dirty="0"/>
              <a:t>Graviditetsraten ved IVF hvor 47,8% af de der fik foretaget bilateral salpingektomi opnåede graviditet. 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4425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00B1213-9542-4AFC-B00B-23C76F431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31591"/>
              </p:ext>
            </p:extLst>
          </p:nvPr>
        </p:nvGraphicFramePr>
        <p:xfrm>
          <a:off x="292963" y="1722267"/>
          <a:ext cx="8655727" cy="1706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1899">
                  <a:extLst>
                    <a:ext uri="{9D8B030D-6E8A-4147-A177-3AD203B41FA5}">
                      <a16:colId xmlns:a16="http://schemas.microsoft.com/office/drawing/2014/main" val="1111379661"/>
                    </a:ext>
                  </a:extLst>
                </a:gridCol>
                <a:gridCol w="2133828">
                  <a:extLst>
                    <a:ext uri="{9D8B030D-6E8A-4147-A177-3AD203B41FA5}">
                      <a16:colId xmlns:a16="http://schemas.microsoft.com/office/drawing/2014/main" val="1863059446"/>
                    </a:ext>
                  </a:extLst>
                </a:gridCol>
              </a:tblGrid>
              <a:tr h="287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Evidens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Evidensgrad GRADE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789562"/>
                  </a:ext>
                </a:extLst>
              </a:tr>
              <a:tr h="1419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De fertilitetsforberedende indgreb under et, har måske nogen effekt på graviditetsraten ved lettere skader på tubae og ingen eller milde adhærencer i det lille bækken, men de samlede graviditetsrater er signifikant højere ved IVF, der samtidigt har lavere risiko for EUG.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Meget lav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(⊝⊝⊝⊝)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473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5216EE-9230-4229-BA61-EBBECCB4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20" y="625355"/>
            <a:ext cx="8030670" cy="88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43F60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R</a:t>
            </a:r>
            <a:r>
              <a:rPr kumimoji="0" lang="da-DK" altLang="da-DK" sz="2800" b="0" i="0" u="none" strike="noStrike" cap="none" normalizeH="0" baseline="0" dirty="0" bmk="">
                <a:ln>
                  <a:noFill/>
                </a:ln>
                <a:solidFill>
                  <a:srgbClr val="243F60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esum</a:t>
            </a:r>
            <a:r>
              <a:rPr lang="da-DK" altLang="da-DK" sz="2800" dirty="0" bmk="">
                <a:solidFill>
                  <a:srgbClr val="243F60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é</a:t>
            </a:r>
            <a:r>
              <a:rPr kumimoji="0" lang="da-DK" altLang="da-DK" sz="2800" b="0" i="0" u="none" strike="noStrike" cap="none" normalizeH="0" baseline="0" dirty="0" bmk="">
                <a:ln>
                  <a:noFill/>
                </a:ln>
                <a:solidFill>
                  <a:srgbClr val="243F60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 af evidens og kliniske rekommandationer</a:t>
            </a:r>
            <a:endParaRPr kumimoji="0" lang="da-DK" altLang="da-DK" sz="2800" b="0" i="0" u="none" strike="noStrike" cap="none" normalizeH="0" baseline="0" dirty="0">
              <a:ln>
                <a:noFill/>
              </a:ln>
              <a:solidFill>
                <a:srgbClr val="243F60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98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C7AFA42-8EBB-4FF9-A1A6-EEB8D2364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98492"/>
              </p:ext>
            </p:extLst>
          </p:nvPr>
        </p:nvGraphicFramePr>
        <p:xfrm>
          <a:off x="221941" y="1367161"/>
          <a:ext cx="8691240" cy="5326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710">
                  <a:extLst>
                    <a:ext uri="{9D8B030D-6E8A-4147-A177-3AD203B41FA5}">
                      <a16:colId xmlns:a16="http://schemas.microsoft.com/office/drawing/2014/main" val="3718481307"/>
                    </a:ext>
                  </a:extLst>
                </a:gridCol>
                <a:gridCol w="3653948">
                  <a:extLst>
                    <a:ext uri="{9D8B030D-6E8A-4147-A177-3AD203B41FA5}">
                      <a16:colId xmlns:a16="http://schemas.microsoft.com/office/drawing/2014/main" val="1275020666"/>
                    </a:ext>
                  </a:extLst>
                </a:gridCol>
                <a:gridCol w="2142582">
                  <a:extLst>
                    <a:ext uri="{9D8B030D-6E8A-4147-A177-3AD203B41FA5}">
                      <a16:colId xmlns:a16="http://schemas.microsoft.com/office/drawing/2014/main" val="190151038"/>
                    </a:ext>
                  </a:extLst>
                </a:gridCol>
              </a:tblGrid>
              <a:tr h="293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Indgreb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Anbefaling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Evidensgrad GRADE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206268"/>
                  </a:ext>
                </a:extLst>
              </a:tr>
              <a:tr h="176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Salpingostomi / Neosalpingostomi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Bør ikke anvendes. Ellers kun ved mild skade på tubae</a:t>
                      </a:r>
                      <a:r>
                        <a:rPr lang="da-DK" sz="1600" baseline="30000">
                          <a:effectLst/>
                        </a:rPr>
                        <a:t>*</a:t>
                      </a:r>
                      <a:r>
                        <a:rPr lang="da-DK" sz="1600">
                          <a:effectLst/>
                        </a:rPr>
                        <a:t>, såfremt kvindens alder tillader at vente på opnåelse af naturlig graviditet, ved helt særlige ønsker og efter grundig information om dårlig prognose og risiko for EUG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Meget lav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(⊝⊝⊝⊝)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930572"/>
                  </a:ext>
                </a:extLst>
              </a:tr>
              <a:tr h="628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Intraoperativ hydrotubation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Kan anvendes i forbindelse med salpingostomi eller adhærenceløsning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Meget Lav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(⊕⊝⊝⊝)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59747"/>
                  </a:ext>
                </a:extLst>
              </a:tr>
              <a:tr h="117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Fimbrioplastik 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Kan anvendes ved mild skade på tubae, såfremt kvindens alder tillader at vente på opnåelse af naturlig graviditet efterfølgende.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Meget lav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(⊕⊝⊝⊝)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437324"/>
                  </a:ext>
                </a:extLst>
              </a:tr>
              <a:tr h="1468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Adhærenceløsning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Kan anvendes ved mild grad af adhærencer. Bør kun anvendes såfremt kvindens alder tillader at vente på opnåelse af naturlig graviditet efterfølgende.</a:t>
                      </a:r>
                      <a:endParaRPr lang="da-DK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Meget lav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(⊕⊝⊝⊝)</a:t>
                      </a:r>
                      <a:endParaRPr lang="da-D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2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9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EC0593-2FA0-4586-ADD0-875988EAF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Der findes ikke den tilstand man ikke kan forværre med kirurgi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r">
              <a:buNone/>
            </a:pPr>
            <a:endParaRPr lang="da-DK" dirty="0"/>
          </a:p>
          <a:p>
            <a:pPr marL="0" indent="0" algn="r">
              <a:buNone/>
            </a:pPr>
            <a:r>
              <a:rPr lang="da-DK" dirty="0"/>
              <a:t>C. Rifbjerg, 2016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7E37D45-ADC4-4474-BA00-12B41DFF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" y="3027560"/>
            <a:ext cx="4470855" cy="33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DCD9B3-011C-45D2-B09A-40B51E19D1B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260427">
            <a:off x="6576126" y="2296525"/>
            <a:ext cx="2881419" cy="837291"/>
          </a:xfrm>
        </p:spPr>
        <p:txBody>
          <a:bodyPr>
            <a:normAutofit fontScale="55000" lnSpcReduction="20000"/>
          </a:bodyPr>
          <a:lstStyle/>
          <a:p>
            <a:r>
              <a:rPr lang="da-DK" dirty="0"/>
              <a:t>Massage der fjerner adhærencer n=1.392</a:t>
            </a:r>
          </a:p>
          <a:p>
            <a:pPr marL="0" indent="0">
              <a:buNone/>
            </a:pPr>
            <a:r>
              <a:rPr lang="da-DK" dirty="0"/>
              <a:t> 60 succesrate 57 % PR!!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980E011-273A-42F9-BC79-25DC63278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02" y="0"/>
            <a:ext cx="48249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BF41981-05F7-4AC9-9ADA-86E94133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502" y="0"/>
            <a:ext cx="4824996" cy="6858000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36772B5-5D86-4A2F-B117-0B689F34DF7D}"/>
              </a:ext>
            </a:extLst>
          </p:cNvPr>
          <p:cNvSpPr txBox="1">
            <a:spLocks/>
          </p:cNvSpPr>
          <p:nvPr/>
        </p:nvSpPr>
        <p:spPr>
          <a:xfrm rot="19260427">
            <a:off x="-394885" y="5573865"/>
            <a:ext cx="2881419" cy="837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Indisk medicinsk filosofi, ”Science of </a:t>
            </a:r>
            <a:r>
              <a:rPr lang="da-DK" dirty="0" err="1"/>
              <a:t>life</a:t>
            </a:r>
            <a:r>
              <a:rPr lang="da-DK" dirty="0"/>
              <a:t>” complet </a:t>
            </a:r>
            <a:r>
              <a:rPr lang="da-DK" dirty="0" err="1"/>
              <a:t>Yogic</a:t>
            </a:r>
            <a:r>
              <a:rPr lang="da-DK" dirty="0"/>
              <a:t> system for helbredelse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386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0C391-D3AE-45F6-957C-5466BB3E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Alternativer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465AEB-B9B0-417E-91AF-4FD2940EA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7" t="9614" r="29420"/>
          <a:stretch/>
        </p:blipFill>
        <p:spPr>
          <a:xfrm>
            <a:off x="145773" y="379845"/>
            <a:ext cx="6758610" cy="6478155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FA40396-90CC-403B-8657-438F7BFE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5862"/>
            <a:ext cx="9892748" cy="5450302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526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E13FA-8369-4941-859E-8BA3CAD2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D769BB0-B205-47D4-96CF-4E2FC340A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52" y="2263806"/>
            <a:ext cx="4930009" cy="329862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8C944EC-DE42-42D2-88DD-C268DC6B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60" y="2263805"/>
            <a:ext cx="4105239" cy="40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4C8E442-6005-46F2-9EEE-1A13C0BBC1F7}"/>
              </a:ext>
            </a:extLst>
          </p:cNvPr>
          <p:cNvSpPr/>
          <p:nvPr/>
        </p:nvSpPr>
        <p:spPr>
          <a:xfrm>
            <a:off x="150920" y="218527"/>
            <a:ext cx="9126245" cy="604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Behandling af </a:t>
            </a:r>
            <a:r>
              <a:rPr lang="da-DK" sz="2800" b="1" dirty="0" err="1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tubar</a:t>
            </a:r>
            <a:r>
              <a:rPr lang="da-DK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-faktor infertilitet</a:t>
            </a:r>
            <a:endParaRPr lang="da-DK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sz="1600" b="1" dirty="0">
                <a:latin typeface="Garamond" panose="02020404030301010803" pitchFamily="18" charset="0"/>
                <a:ea typeface="Calibri" panose="020F0502020204030204" pitchFamily="34" charset="0"/>
              </a:rPr>
              <a:t> 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Sigrid Marie Kasper Fog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reservelæge Gynækologisk Obstetrisk afd.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Herlev Hospital </a:t>
            </a:r>
          </a:p>
          <a:p>
            <a:pPr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Suher Othman H. R. Abu Hassaan,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PhD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reservelæge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Herlev Hospital </a:t>
            </a:r>
          </a:p>
          <a:p>
            <a:pPr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Sven Karstensen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reservelæge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Roskilde Hospital</a:t>
            </a:r>
          </a:p>
          <a:p>
            <a:pPr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Sofia Emelie Hellström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reservelæge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 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Aalborg Hospital </a:t>
            </a:r>
          </a:p>
          <a:p>
            <a:pPr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</a:rPr>
              <a:t>Sara von der Masse,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</a:rPr>
              <a:t>MD,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reservelæge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 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Aalborg Hospital </a:t>
            </a:r>
          </a:p>
          <a:p>
            <a:pPr>
              <a:spcAft>
                <a:spcPts val="0"/>
              </a:spcAft>
            </a:pPr>
            <a:endParaRPr lang="da-DK" b="1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latin typeface="Garamond" panose="02020404030301010803" pitchFamily="18" charset="0"/>
                <a:ea typeface="Calibri" panose="020F0502020204030204" pitchFamily="34" charset="0"/>
              </a:rPr>
              <a:t>Selma Marie </a:t>
            </a:r>
            <a:r>
              <a:rPr lang="da-DK" b="1" dirty="0" err="1">
                <a:latin typeface="Garamond" panose="02020404030301010803" pitchFamily="18" charset="0"/>
                <a:ea typeface="Calibri" panose="020F0502020204030204" pitchFamily="34" charset="0"/>
              </a:rPr>
              <a:t>Slaattelid</a:t>
            </a:r>
            <a:r>
              <a:rPr lang="da-DK" b="1" dirty="0">
                <a:latin typeface="Garamond" panose="02020404030301010803" pitchFamily="18" charset="0"/>
                <a:ea typeface="Calibri" panose="020F0502020204030204" pitchFamily="34" charset="0"/>
              </a:rPr>
              <a:t> Schreiber </a:t>
            </a:r>
            <a:r>
              <a:rPr lang="da-DK" dirty="0">
                <a:latin typeface="Garamond" panose="02020404030301010803" pitchFamily="18" charset="0"/>
                <a:ea typeface="Calibri" panose="020F0502020204030204" pitchFamily="34" charset="0"/>
              </a:rPr>
              <a:t>MD, reservelæge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afd.,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Hvidovre Hospital</a:t>
            </a:r>
          </a:p>
          <a:p>
            <a:pPr>
              <a:spcAft>
                <a:spcPts val="0"/>
              </a:spcAft>
            </a:pPr>
            <a:endParaRPr lang="da-DK" b="1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Lea Thuesen,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PhD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Afdelingslæge, Fertilitetsklinikken,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Hvidovre Hospital</a:t>
            </a:r>
          </a:p>
          <a:p>
            <a:pPr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Iben Katinka Greiber,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MD, reservelæge Gynækologisk Klinik,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Rigshospitalet  </a:t>
            </a:r>
          </a:p>
          <a:p>
            <a:pPr>
              <a:spcAft>
                <a:spcPts val="0"/>
              </a:spcAft>
            </a:pPr>
            <a:endParaRPr lang="da-DK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da-DK" dirty="0">
                <a:solidFill>
                  <a:srgbClr val="FF0000"/>
                </a:solidFill>
                <a:latin typeface="Garamond" panose="02020404030301010803" pitchFamily="18" charset="0"/>
              </a:rPr>
              <a:t>Tovholder: </a:t>
            </a:r>
          </a:p>
          <a:p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</a:rPr>
              <a:t>Christian Rifbjerg Larsen, 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</a:rPr>
              <a:t>Overlæge, Lektor,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</a:rPr>
              <a:t>PhD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da-DK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Gyn</a:t>
            </a:r>
            <a:r>
              <a:rPr lang="da-DK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/Obs afd.,  </a:t>
            </a:r>
            <a:r>
              <a:rPr lang="da-DK" b="1" dirty="0">
                <a:solidFill>
                  <a:srgbClr val="000000"/>
                </a:solidFill>
                <a:latin typeface="Garamond" panose="02020404030301010803" pitchFamily="18" charset="0"/>
              </a:rPr>
              <a:t>Herlev Hospital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46A637-5131-4689-8C55-D9D48960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44" y="1997475"/>
            <a:ext cx="8731189" cy="47700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a-DK" sz="5000" b="1" dirty="0">
                <a:solidFill>
                  <a:srgbClr val="000000"/>
                </a:solidFill>
                <a:latin typeface="Garamond" panose="02020404030301010803" pitchFamily="18" charset="0"/>
              </a:rPr>
              <a:t>Eksternt review:</a:t>
            </a:r>
          </a:p>
          <a:p>
            <a:pPr marL="0" indent="0">
              <a:buNone/>
            </a:pPr>
            <a:endParaRPr lang="da-DK" sz="5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sz="5000" dirty="0">
                <a:solidFill>
                  <a:srgbClr val="000000"/>
                </a:solidFill>
                <a:latin typeface="Garamond" panose="02020404030301010803" pitchFamily="18" charset="0"/>
              </a:rPr>
              <a:t>Overlæge </a:t>
            </a:r>
            <a:r>
              <a:rPr lang="da-DK" sz="5000" dirty="0" err="1">
                <a:solidFill>
                  <a:srgbClr val="000000"/>
                </a:solidFill>
                <a:latin typeface="Garamond" panose="02020404030301010803" pitchFamily="18" charset="0"/>
              </a:rPr>
              <a:t>PhD</a:t>
            </a:r>
            <a:r>
              <a:rPr lang="da-DK" sz="5000" dirty="0">
                <a:solidFill>
                  <a:srgbClr val="000000"/>
                </a:solidFill>
                <a:latin typeface="Garamond" panose="02020404030301010803" pitchFamily="18" charset="0"/>
              </a:rPr>
              <a:t>, Bugge Nøhr, Fertilitetsklinikken, </a:t>
            </a:r>
            <a:r>
              <a:rPr lang="da-DK" sz="5000" dirty="0" err="1">
                <a:solidFill>
                  <a:srgbClr val="000000"/>
                </a:solidFill>
                <a:latin typeface="Garamond" panose="02020404030301010803" pitchFamily="18" charset="0"/>
              </a:rPr>
              <a:t>Gyn</a:t>
            </a:r>
            <a:r>
              <a:rPr lang="da-DK" sz="5000" dirty="0">
                <a:solidFill>
                  <a:srgbClr val="000000"/>
                </a:solidFill>
                <a:latin typeface="Garamond" panose="02020404030301010803" pitchFamily="18" charset="0"/>
              </a:rPr>
              <a:t>/OBS afd. Herlev Hospital   </a:t>
            </a:r>
          </a:p>
          <a:p>
            <a:pPr marL="0" indent="0">
              <a:buNone/>
            </a:pPr>
            <a:endParaRPr lang="da-DK" sz="5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sz="5000" dirty="0">
                <a:solidFill>
                  <a:srgbClr val="000000"/>
                </a:solidFill>
                <a:latin typeface="Garamond" panose="02020404030301010803" pitchFamily="18" charset="0"/>
              </a:rPr>
              <a:t>Overlæge Lotte Clevin, Gynækologi/obstetrik Kir. Afdeling, Bornholms Hospital</a:t>
            </a:r>
          </a:p>
          <a:p>
            <a:pPr marL="0" indent="0">
              <a:buNone/>
            </a:pPr>
            <a:endParaRPr lang="da-DK" sz="29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da-DK" sz="29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sz="4500" b="1" dirty="0">
                <a:solidFill>
                  <a:srgbClr val="000000"/>
                </a:solidFill>
                <a:latin typeface="Garamond" panose="02020404030301010803" pitchFamily="18" charset="0"/>
              </a:rPr>
              <a:t>Deklaration af interessekonflikter: </a:t>
            </a:r>
          </a:p>
          <a:p>
            <a:pPr marL="0" indent="0">
              <a:buNone/>
            </a:pP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Ingen gruppens medlemmer, eller </a:t>
            </a:r>
            <a:r>
              <a:rPr lang="da-DK" sz="4500" dirty="0" err="1">
                <a:solidFill>
                  <a:srgbClr val="000000"/>
                </a:solidFill>
                <a:latin typeface="Garamond" panose="02020404030301010803" pitchFamily="18" charset="0"/>
              </a:rPr>
              <a:t>referees</a:t>
            </a: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, har interessekonflikter  </a:t>
            </a:r>
          </a:p>
          <a:p>
            <a:pPr marL="0" indent="0">
              <a:buNone/>
            </a:pP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da-DK" sz="4500" b="1" dirty="0">
                <a:solidFill>
                  <a:srgbClr val="000000"/>
                </a:solidFill>
                <a:latin typeface="Garamond" panose="02020404030301010803" pitchFamily="18" charset="0"/>
              </a:rPr>
              <a:t>Status:</a:t>
            </a:r>
          </a:p>
          <a:p>
            <a:pPr marL="0" indent="0">
              <a:buNone/>
            </a:pP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1 udkast 13.8.2018</a:t>
            </a:r>
          </a:p>
          <a:p>
            <a:pPr marL="0" indent="0">
              <a:buNone/>
            </a:pP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2. udkast 3.9.2018 </a:t>
            </a:r>
          </a:p>
          <a:p>
            <a:pPr marL="0" indent="0">
              <a:buNone/>
            </a:pP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3. udkast 15.9.2018</a:t>
            </a:r>
            <a:b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da-DK" sz="45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  <a:p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51452-D187-4941-ABBC-2A3F2D878884}"/>
              </a:ext>
            </a:extLst>
          </p:cNvPr>
          <p:cNvSpPr txBox="1">
            <a:spLocks/>
          </p:cNvSpPr>
          <p:nvPr/>
        </p:nvSpPr>
        <p:spPr>
          <a:xfrm>
            <a:off x="395044" y="2413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Tubar faktor og infertilitet DSOG Guideline Hindsgavl 2018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16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ABACE-527E-47EA-B3AA-192EBF904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2747"/>
            <a:ext cx="7772400" cy="1470025"/>
          </a:xfrm>
        </p:spPr>
        <p:txBody>
          <a:bodyPr/>
          <a:lstStyle/>
          <a:p>
            <a:r>
              <a:rPr lang="da-DK" b="1" dirty="0"/>
              <a:t>Baggrund 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414F35-D56A-49FC-B26D-4FE8C1531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207363"/>
            <a:ext cx="6689324" cy="44314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a-DK" dirty="0">
                <a:solidFill>
                  <a:schemeClr val="tx1"/>
                </a:solidFill>
              </a:rPr>
              <a:t>Hos kvinder med infertilitet ses </a:t>
            </a:r>
            <a:r>
              <a:rPr lang="da-DK" dirty="0" err="1">
                <a:solidFill>
                  <a:schemeClr val="tx1"/>
                </a:solidFill>
              </a:rPr>
              <a:t>tubar</a:t>
            </a:r>
            <a:r>
              <a:rPr lang="da-DK" dirty="0">
                <a:solidFill>
                  <a:schemeClr val="tx1"/>
                </a:solidFill>
              </a:rPr>
              <a:t> årsag hos ca. 25-35%</a:t>
            </a:r>
          </a:p>
          <a:p>
            <a:pPr algn="l"/>
            <a:r>
              <a:rPr lang="da-DK" dirty="0" err="1">
                <a:solidFill>
                  <a:schemeClr val="tx1"/>
                </a:solidFill>
              </a:rPr>
              <a:t>Tubare</a:t>
            </a:r>
            <a:r>
              <a:rPr lang="da-DK" dirty="0">
                <a:solidFill>
                  <a:schemeClr val="tx1"/>
                </a:solidFill>
              </a:rPr>
              <a:t> årsager til infertilitet inddeles i :</a:t>
            </a:r>
          </a:p>
          <a:p>
            <a:pPr lvl="0" algn="l"/>
            <a:endParaRPr lang="da-DK" dirty="0">
              <a:solidFill>
                <a:schemeClr val="tx1"/>
              </a:solidFill>
            </a:endParaRPr>
          </a:p>
          <a:p>
            <a:pPr lvl="0" algn="l"/>
            <a:r>
              <a:rPr lang="da-DK" dirty="0" err="1">
                <a:solidFill>
                  <a:schemeClr val="tx1"/>
                </a:solidFill>
              </a:rPr>
              <a:t>Distal</a:t>
            </a:r>
            <a:r>
              <a:rPr lang="da-DK" dirty="0">
                <a:solidFill>
                  <a:schemeClr val="tx1"/>
                </a:solidFill>
              </a:rPr>
              <a:t> tuba faktor: Forårsaget af tidligere </a:t>
            </a:r>
            <a:r>
              <a:rPr lang="da-DK" dirty="0" err="1">
                <a:solidFill>
                  <a:schemeClr val="tx1"/>
                </a:solidFill>
              </a:rPr>
              <a:t>salpingitis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peritonitis</a:t>
            </a:r>
            <a:r>
              <a:rPr lang="da-DK" dirty="0">
                <a:solidFill>
                  <a:schemeClr val="tx1"/>
                </a:solidFill>
              </a:rPr>
              <a:t>, appendicitis, </a:t>
            </a:r>
            <a:r>
              <a:rPr lang="da-DK" dirty="0" err="1">
                <a:solidFill>
                  <a:schemeClr val="tx1"/>
                </a:solidFill>
              </a:rPr>
              <a:t>endometriose</a:t>
            </a:r>
            <a:r>
              <a:rPr lang="da-DK" dirty="0">
                <a:solidFill>
                  <a:schemeClr val="tx1"/>
                </a:solidFill>
              </a:rPr>
              <a:t>, ekstrauterin graviditet eller tidligere </a:t>
            </a:r>
            <a:r>
              <a:rPr lang="da-DK" dirty="0" err="1">
                <a:solidFill>
                  <a:schemeClr val="tx1"/>
                </a:solidFill>
              </a:rPr>
              <a:t>abdominale</a:t>
            </a:r>
            <a:r>
              <a:rPr lang="da-DK" dirty="0">
                <a:solidFill>
                  <a:schemeClr val="tx1"/>
                </a:solidFill>
              </a:rPr>
              <a:t> kirurgiske indgreb. </a:t>
            </a:r>
          </a:p>
          <a:p>
            <a:pPr lvl="0" algn="l"/>
            <a:endParaRPr lang="da-DK" dirty="0">
              <a:solidFill>
                <a:schemeClr val="tx1"/>
              </a:solidFill>
            </a:endParaRPr>
          </a:p>
          <a:p>
            <a:pPr lvl="0" algn="l"/>
            <a:r>
              <a:rPr lang="da-DK" dirty="0" err="1">
                <a:solidFill>
                  <a:schemeClr val="tx1"/>
                </a:solidFill>
              </a:rPr>
              <a:t>Proximal</a:t>
            </a:r>
            <a:r>
              <a:rPr lang="da-DK" dirty="0">
                <a:solidFill>
                  <a:schemeClr val="tx1"/>
                </a:solidFill>
              </a:rPr>
              <a:t> tuba faktor: Forårsaget af </a:t>
            </a:r>
            <a:r>
              <a:rPr lang="da-DK" dirty="0" err="1">
                <a:solidFill>
                  <a:schemeClr val="tx1"/>
                </a:solidFill>
              </a:rPr>
              <a:t>salpingitis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isthmica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nodosa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corneale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synnekier</a:t>
            </a:r>
            <a:r>
              <a:rPr lang="da-DK" dirty="0">
                <a:solidFill>
                  <a:schemeClr val="tx1"/>
                </a:solidFill>
              </a:rPr>
              <a:t>, polypper og </a:t>
            </a:r>
            <a:r>
              <a:rPr lang="da-DK" dirty="0" err="1">
                <a:solidFill>
                  <a:schemeClr val="tx1"/>
                </a:solidFill>
              </a:rPr>
              <a:t>tubal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endometriose</a:t>
            </a:r>
            <a:r>
              <a:rPr lang="da-DK" dirty="0">
                <a:solidFill>
                  <a:schemeClr val="tx1"/>
                </a:solidFill>
              </a:rPr>
              <a:t>. </a:t>
            </a:r>
          </a:p>
          <a:p>
            <a:pPr lvl="0" algn="l"/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96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E3BA4-2C04-43B2-A5A0-F205322D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PICO- Spørgsmål for behandling af </a:t>
            </a:r>
            <a:r>
              <a:rPr lang="da-DK" b="1" dirty="0" err="1"/>
              <a:t>tubar</a:t>
            </a:r>
            <a:r>
              <a:rPr lang="da-DK" b="1" dirty="0"/>
              <a:t> faktor infertilitet, emneopdelt 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19C30E-CE57-4A59-9292-4D69892B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>
                <a:latin typeface="Garamond" panose="02020404030301010803" pitchFamily="18" charset="0"/>
              </a:rPr>
              <a:t> </a:t>
            </a:r>
            <a:endParaRPr lang="da-DK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b="1" dirty="0">
                <a:latin typeface="Garamond" panose="02020404030301010803" pitchFamily="18" charset="0"/>
              </a:rPr>
              <a:t>PICO 1:</a:t>
            </a:r>
            <a:endParaRPr lang="da-DK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Har kvinder med infertilitet på grund af tubafaktor bedre, uændret eller dårligere </a:t>
            </a:r>
            <a:r>
              <a:rPr lang="da-DK" dirty="0" err="1">
                <a:latin typeface="Garamond" panose="02020404030301010803" pitchFamily="18" charset="0"/>
              </a:rPr>
              <a:t>outcome</a:t>
            </a:r>
            <a:r>
              <a:rPr lang="da-DK" dirty="0">
                <a:latin typeface="Garamond" panose="02020404030301010803" pitchFamily="18" charset="0"/>
              </a:rPr>
              <a:t> ved uni- eller bilateral Salpingektomi før Assisteret Reproduktion (ART)? </a:t>
            </a:r>
          </a:p>
          <a:p>
            <a:pPr marL="0" indent="0">
              <a:buNone/>
            </a:pPr>
            <a:r>
              <a:rPr lang="da-DK" b="1" dirty="0">
                <a:latin typeface="Garamond" panose="02020404030301010803" pitchFamily="18" charset="0"/>
              </a:rPr>
              <a:t> </a:t>
            </a:r>
            <a:endParaRPr lang="da-DK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a-DK" b="1" dirty="0">
                <a:latin typeface="Garamond" panose="02020404030301010803" pitchFamily="18" charset="0"/>
              </a:rPr>
              <a:t>PICO 2:</a:t>
            </a:r>
            <a:r>
              <a:rPr lang="da-DK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Har kvinder med infertilitet på grund af tubafaktor bedre, uændret eller dårligere </a:t>
            </a:r>
            <a:r>
              <a:rPr lang="da-DK" dirty="0" err="1">
                <a:latin typeface="Garamond" panose="02020404030301010803" pitchFamily="18" charset="0"/>
              </a:rPr>
              <a:t>outcome</a:t>
            </a:r>
            <a:r>
              <a:rPr lang="da-DK" dirty="0">
                <a:latin typeface="Garamond" panose="02020404030301010803" pitchFamily="18" charset="0"/>
              </a:rPr>
              <a:t> ved rekonstruktiv </a:t>
            </a:r>
            <a:r>
              <a:rPr lang="da-DK" dirty="0" err="1">
                <a:latin typeface="Garamond" panose="02020404030301010803" pitchFamily="18" charset="0"/>
              </a:rPr>
              <a:t>tubar</a:t>
            </a:r>
            <a:r>
              <a:rPr lang="da-DK" dirty="0">
                <a:latin typeface="Garamond" panose="02020404030301010803" pitchFamily="18" charset="0"/>
              </a:rPr>
              <a:t> kirurgi sammenlignet med ART? 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da-DK" b="1" dirty="0">
                <a:latin typeface="Garamond" panose="02020404030301010803" pitchFamily="18" charset="0"/>
              </a:rPr>
              <a:t>PICO 3:</a:t>
            </a:r>
            <a:r>
              <a:rPr lang="da-DK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Har infertile kvinder med </a:t>
            </a:r>
            <a:r>
              <a:rPr lang="da-DK" dirty="0" err="1">
                <a:latin typeface="Garamond" panose="02020404030301010803" pitchFamily="18" charset="0"/>
              </a:rPr>
              <a:t>hydorsalpinx</a:t>
            </a:r>
            <a:r>
              <a:rPr lang="da-DK" dirty="0">
                <a:latin typeface="Garamond" panose="02020404030301010803" pitchFamily="18" charset="0"/>
              </a:rPr>
              <a:t> tubafaktor bedre, uændret eller dårligere </a:t>
            </a:r>
            <a:r>
              <a:rPr lang="da-DK" dirty="0" err="1">
                <a:latin typeface="Garamond" panose="02020404030301010803" pitchFamily="18" charset="0"/>
              </a:rPr>
              <a:t>outcome</a:t>
            </a:r>
            <a:r>
              <a:rPr lang="da-DK" dirty="0">
                <a:latin typeface="Garamond" panose="02020404030301010803" pitchFamily="18" charset="0"/>
              </a:rPr>
              <a:t> ved </a:t>
            </a:r>
            <a:r>
              <a:rPr lang="da-DK" dirty="0" err="1">
                <a:latin typeface="Garamond" panose="02020404030301010803" pitchFamily="18" charset="0"/>
              </a:rPr>
              <a:t>hysteroskopisk</a:t>
            </a:r>
            <a:r>
              <a:rPr lang="da-DK" dirty="0">
                <a:latin typeface="Garamond" panose="02020404030301010803" pitchFamily="18" charset="0"/>
              </a:rPr>
              <a:t> (</a:t>
            </a:r>
            <a:r>
              <a:rPr lang="da-DK" dirty="0" err="1">
                <a:latin typeface="Garamond" panose="02020404030301010803" pitchFamily="18" charset="0"/>
              </a:rPr>
              <a:t>Essure</a:t>
            </a:r>
            <a:r>
              <a:rPr lang="da-DK" dirty="0">
                <a:latin typeface="Garamond" panose="02020404030301010803" pitchFamily="18" charset="0"/>
              </a:rPr>
              <a:t>® )/</a:t>
            </a:r>
            <a:r>
              <a:rPr lang="da-DK" dirty="0" err="1">
                <a:latin typeface="Garamond" panose="02020404030301010803" pitchFamily="18" charset="0"/>
              </a:rPr>
              <a:t>diathermibrænding</a:t>
            </a:r>
            <a:r>
              <a:rPr lang="da-DK" dirty="0">
                <a:latin typeface="Garamond" panose="02020404030301010803" pitchFamily="18" charset="0"/>
              </a:rPr>
              <a:t> af </a:t>
            </a:r>
            <a:r>
              <a:rPr lang="da-DK" dirty="0" err="1">
                <a:latin typeface="Garamond" panose="02020404030301010803" pitchFamily="18" charset="0"/>
              </a:rPr>
              <a:t>ostier</a:t>
            </a:r>
            <a:r>
              <a:rPr lang="da-DK" dirty="0">
                <a:latin typeface="Garamond" panose="02020404030301010803" pitchFamily="18" charset="0"/>
              </a:rPr>
              <a:t> sammenlignet med laparoskopisk salpingektomi / </a:t>
            </a:r>
            <a:r>
              <a:rPr lang="da-DK" dirty="0" err="1">
                <a:latin typeface="Garamond" panose="02020404030301010803" pitchFamily="18" charset="0"/>
              </a:rPr>
              <a:t>proximal</a:t>
            </a:r>
            <a:r>
              <a:rPr lang="da-DK" dirty="0">
                <a:latin typeface="Garamond" panose="02020404030301010803" pitchFamily="18" charset="0"/>
              </a:rPr>
              <a:t> aflukning af </a:t>
            </a:r>
            <a:r>
              <a:rPr lang="da-DK" dirty="0" err="1">
                <a:latin typeface="Garamond" panose="02020404030301010803" pitchFamily="18" charset="0"/>
              </a:rPr>
              <a:t>salpinx</a:t>
            </a:r>
            <a:r>
              <a:rPr lang="da-DK" dirty="0">
                <a:latin typeface="Garamond" panose="02020404030301010803" pitchFamily="18" charset="0"/>
              </a:rPr>
              <a:t>?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657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98" y="274638"/>
            <a:ext cx="8527002" cy="1225688"/>
          </a:xfrm>
        </p:spPr>
        <p:txBody>
          <a:bodyPr>
            <a:normAutofit/>
          </a:bodyPr>
          <a:lstStyle/>
          <a:p>
            <a:r>
              <a:rPr lang="da-DK" sz="3200" dirty="0"/>
              <a:t>PICO 1: salpingektomi før Assisteret Reproduktion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P		</a:t>
            </a:r>
            <a:r>
              <a:rPr lang="da-DK" sz="2800" dirty="0" err="1"/>
              <a:t>Infertile</a:t>
            </a:r>
            <a:r>
              <a:rPr lang="da-DK" sz="2800" dirty="0"/>
              <a:t> kvinder med tuba faktor </a:t>
            </a:r>
          </a:p>
          <a:p>
            <a:pPr marL="0" indent="0">
              <a:buNone/>
            </a:pPr>
            <a:r>
              <a:rPr lang="da-DK" sz="2800" dirty="0"/>
              <a:t>I 		Uni-eller bilateral </a:t>
            </a:r>
            <a:r>
              <a:rPr lang="da-DK" sz="2800" dirty="0" err="1"/>
              <a:t>salpingektomi</a:t>
            </a:r>
            <a:r>
              <a:rPr lang="da-DK" sz="2800" dirty="0"/>
              <a:t> før Assisteret 			Reproduktion </a:t>
            </a:r>
          </a:p>
          <a:p>
            <a:pPr marL="0" indent="0">
              <a:buNone/>
            </a:pPr>
            <a:r>
              <a:rPr lang="da-DK" sz="2800" dirty="0"/>
              <a:t>C 		Assisteret reproduktion uden forudgående 				kirurgi</a:t>
            </a:r>
          </a:p>
          <a:p>
            <a:pPr marL="0" indent="0">
              <a:buNone/>
            </a:pPr>
            <a:r>
              <a:rPr lang="da-DK" sz="2800" dirty="0"/>
              <a:t>O 		</a:t>
            </a:r>
            <a:r>
              <a:rPr lang="da-DK" sz="2800" dirty="0" err="1"/>
              <a:t>Preganacy</a:t>
            </a:r>
            <a:r>
              <a:rPr lang="da-DK" sz="2800" dirty="0"/>
              <a:t> Rate (PR), Live </a:t>
            </a:r>
            <a:r>
              <a:rPr lang="da-DK" sz="2800" dirty="0" err="1"/>
              <a:t>Birth</a:t>
            </a:r>
            <a:r>
              <a:rPr lang="da-DK" sz="2800" dirty="0"/>
              <a:t> Rate (LBR), Ekstra 		</a:t>
            </a:r>
            <a:r>
              <a:rPr lang="da-DK" sz="2800" dirty="0" err="1"/>
              <a:t>Uterin</a:t>
            </a:r>
            <a:r>
              <a:rPr lang="da-DK" sz="2800" dirty="0"/>
              <a:t> Graviditet (EUG)&amp;  komplikationer til 				kirurgi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516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MEDLINE søgning: 870 artikler</a:t>
            </a:r>
          </a:p>
          <a:p>
            <a:r>
              <a:rPr lang="da-DK" dirty="0"/>
              <a:t>50 artikler inkluderet</a:t>
            </a:r>
          </a:p>
          <a:p>
            <a:r>
              <a:rPr lang="da-DK" dirty="0" err="1"/>
              <a:t>Endometriose</a:t>
            </a:r>
            <a:r>
              <a:rPr lang="da-DK" dirty="0"/>
              <a:t> ekskluderet (der henvises til guideline: Behandling af </a:t>
            </a:r>
            <a:r>
              <a:rPr lang="da-DK" dirty="0" err="1"/>
              <a:t>endometriomer</a:t>
            </a:r>
            <a:r>
              <a:rPr lang="da-DK" dirty="0"/>
              <a:t> hos kvinder med aktuelt graviditetsønske)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F8B0D0-61EF-47F4-98AB-EB51D2E7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44757" cy="1143000"/>
          </a:xfrm>
        </p:spPr>
        <p:txBody>
          <a:bodyPr>
            <a:normAutofit/>
          </a:bodyPr>
          <a:lstStyle/>
          <a:p>
            <a:r>
              <a:rPr lang="da-DK" sz="3200" dirty="0"/>
              <a:t>PICO 1: salpingektomi før Assisteret Reproduktion </a:t>
            </a:r>
          </a:p>
        </p:txBody>
      </p:sp>
    </p:spTree>
    <p:extLst>
      <p:ext uri="{BB962C8B-B14F-4D97-AF65-F5344CB8AC3E}">
        <p14:creationId xmlns:p14="http://schemas.microsoft.com/office/powerpoint/2010/main" val="422922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Johnson et al (2010); 4 RCT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Xu et al (2017) 6 RCT</a:t>
            </a:r>
          </a:p>
          <a:p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768362" y="2217529"/>
          <a:ext cx="6997004" cy="1010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On-</a:t>
                      </a:r>
                      <a:r>
                        <a:rPr lang="da-DK" dirty="0" err="1"/>
                        <a:t>going</a:t>
                      </a:r>
                      <a:r>
                        <a:rPr lang="da-DK" baseline="0" dirty="0"/>
                        <a:t> (OR)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Clincal</a:t>
                      </a:r>
                      <a:r>
                        <a:rPr lang="da-DK" dirty="0"/>
                        <a:t> PR</a:t>
                      </a:r>
                      <a:r>
                        <a:rPr lang="da-DK" baseline="0" dirty="0"/>
                        <a:t> (OR)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Salpingektomi</a:t>
                      </a:r>
                      <a:r>
                        <a:rPr lang="da-DK" dirty="0"/>
                        <a:t> v.</a:t>
                      </a:r>
                    </a:p>
                    <a:p>
                      <a:pPr algn="ctr"/>
                      <a:r>
                        <a:rPr lang="da-DK" dirty="0"/>
                        <a:t>ingen kirurgi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2,20</a:t>
                      </a:r>
                      <a:r>
                        <a:rPr lang="da-DK" baseline="0" dirty="0"/>
                        <a:t> (p&gt;0,05)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2,31</a:t>
                      </a:r>
                      <a:r>
                        <a:rPr lang="da-DK" baseline="0" dirty="0"/>
                        <a:t> (p&gt;0,05)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2,49</a:t>
                      </a:r>
                      <a:r>
                        <a:rPr lang="da-DK" baseline="0" dirty="0"/>
                        <a:t> (p&gt;0,05)</a:t>
                      </a:r>
                      <a:endParaRPr lang="da-D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768363" y="4081526"/>
          <a:ext cx="6997005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3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Tubar</a:t>
                      </a:r>
                      <a:r>
                        <a:rPr lang="da-DK" dirty="0"/>
                        <a:t> kirurgi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Ingen kirurgi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41,0% </a:t>
                      </a:r>
                      <a:r>
                        <a:rPr lang="da-DK" baseline="0" dirty="0"/>
                        <a:t>(p&gt;0,05)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19,2%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On-</a:t>
                      </a:r>
                      <a:r>
                        <a:rPr lang="da-DK" dirty="0" err="1"/>
                        <a:t>going</a:t>
                      </a:r>
                      <a:r>
                        <a:rPr lang="da-DK" dirty="0"/>
                        <a:t>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34,4%</a:t>
                      </a:r>
                      <a:r>
                        <a:rPr lang="da-DK" baseline="0" dirty="0"/>
                        <a:t> (p&gt;0,05)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41FB31BC-3B28-4335-9197-6AA199154F9C}"/>
              </a:ext>
            </a:extLst>
          </p:cNvPr>
          <p:cNvSpPr txBox="1">
            <a:spLocks/>
          </p:cNvSpPr>
          <p:nvPr/>
        </p:nvSpPr>
        <p:spPr>
          <a:xfrm>
            <a:off x="159798" y="274638"/>
            <a:ext cx="8527002" cy="122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/>
              <a:t>PICO 1: salpingektomi før Assisteret Reproduktion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65091847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360</TotalTime>
  <Words>1002</Words>
  <Application>Microsoft Office PowerPoint</Application>
  <PresentationFormat>On-screen Show (4:3)</PresentationFormat>
  <Paragraphs>182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Gothic</vt:lpstr>
      <vt:lpstr>Arial</vt:lpstr>
      <vt:lpstr>Calibri</vt:lpstr>
      <vt:lpstr>Garamond</vt:lpstr>
      <vt:lpstr>Menlo Regular</vt:lpstr>
      <vt:lpstr>Times New Roman</vt:lpstr>
      <vt:lpstr>Kontortema</vt:lpstr>
      <vt:lpstr>Dokument</vt:lpstr>
      <vt:lpstr>Tubar faktor og infertilitet  DSOG Guideline  Hindsgavl 2018  </vt:lpstr>
      <vt:lpstr>PowerPoint Presentation</vt:lpstr>
      <vt:lpstr>PowerPoint Presentation</vt:lpstr>
      <vt:lpstr>PowerPoint Presentation</vt:lpstr>
      <vt:lpstr>Baggrund  </vt:lpstr>
      <vt:lpstr>PICO- Spørgsmål for behandling af tubar faktor infertilitet, emneopdelt  </vt:lpstr>
      <vt:lpstr>PICO 1: salpingektomi før Assisteret Reproduktion </vt:lpstr>
      <vt:lpstr>PICO 1: salpingektomi før Assisteret Reproduktion </vt:lpstr>
      <vt:lpstr>PowerPoint Presentation</vt:lpstr>
      <vt:lpstr>PICO 1: salpingektomi før Assisteret Reproduktion </vt:lpstr>
      <vt:lpstr>PICO 1: salpingektomi før Assisteret Reproduktion </vt:lpstr>
      <vt:lpstr>PICO 3: Hysteroskopisk behandling </vt:lpstr>
      <vt:lpstr>PICO 3: Hysteroskopisk behandling </vt:lpstr>
      <vt:lpstr>PICO 3: Hysteroskopisk behandling </vt:lpstr>
      <vt:lpstr>PICO 3: Hysteroskopisk behandling </vt:lpstr>
      <vt:lpstr>PICO 2: Har kvinder med infertilitet på grund af tubafaktor bedre, uændret eller dårligere outcome ved Rekonstruktiv Tubar Kirurgi sammenlignet med Assisteret Reproduktion </vt:lpstr>
      <vt:lpstr>Har kvinder med infertilitet på grund af tubafaktor bedre, uændret eller dårligere outcome ved Rekonstruktiv Tubar Kirurgi sammenlignet med Assisteret Reproduktion (PICO2)</vt:lpstr>
      <vt:lpstr>PowerPoint Presentation</vt:lpstr>
      <vt:lpstr>PowerPoint Presentation</vt:lpstr>
      <vt:lpstr>PowerPoint Presentation</vt:lpstr>
      <vt:lpstr>Alternativer</vt:lpstr>
      <vt:lpstr>PowerPoint Presentation</vt:lpstr>
    </vt:vector>
  </TitlesOfParts>
  <Company>Sven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Tubar faktor og infertilitet</dc:title>
  <dc:creator>Sven Karstensen</dc:creator>
  <cp:lastModifiedBy>Helle</cp:lastModifiedBy>
  <cp:revision>30</cp:revision>
  <dcterms:created xsi:type="dcterms:W3CDTF">2018-09-13T17:40:00Z</dcterms:created>
  <dcterms:modified xsi:type="dcterms:W3CDTF">2018-09-25T19:09:19Z</dcterms:modified>
</cp:coreProperties>
</file>