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2"/>
  </p:notesMasterIdLst>
  <p:sldIdLst>
    <p:sldId id="322" r:id="rId3"/>
    <p:sldId id="266" r:id="rId4"/>
    <p:sldId id="265" r:id="rId5"/>
    <p:sldId id="320" r:id="rId6"/>
    <p:sldId id="278" r:id="rId7"/>
    <p:sldId id="268" r:id="rId8"/>
    <p:sldId id="283" r:id="rId9"/>
    <p:sldId id="291" r:id="rId10"/>
    <p:sldId id="280" r:id="rId11"/>
    <p:sldId id="279" r:id="rId12"/>
    <p:sldId id="289" r:id="rId13"/>
    <p:sldId id="294" r:id="rId14"/>
    <p:sldId id="273" r:id="rId15"/>
    <p:sldId id="287" r:id="rId16"/>
    <p:sldId id="272" r:id="rId17"/>
    <p:sldId id="277" r:id="rId18"/>
    <p:sldId id="285" r:id="rId19"/>
    <p:sldId id="286" r:id="rId20"/>
    <p:sldId id="315" r:id="rId21"/>
    <p:sldId id="330" r:id="rId22"/>
    <p:sldId id="321" r:id="rId23"/>
    <p:sldId id="292" r:id="rId24"/>
    <p:sldId id="275" r:id="rId25"/>
    <p:sldId id="281" r:id="rId26"/>
    <p:sldId id="274" r:id="rId27"/>
    <p:sldId id="298" r:id="rId28"/>
    <p:sldId id="299" r:id="rId29"/>
    <p:sldId id="300" r:id="rId30"/>
    <p:sldId id="317" r:id="rId31"/>
    <p:sldId id="302" r:id="rId32"/>
    <p:sldId id="307" r:id="rId33"/>
    <p:sldId id="323" r:id="rId34"/>
    <p:sldId id="308" r:id="rId35"/>
    <p:sldId id="309" r:id="rId36"/>
    <p:sldId id="310" r:id="rId37"/>
    <p:sldId id="311" r:id="rId38"/>
    <p:sldId id="303" r:id="rId39"/>
    <p:sldId id="316" r:id="rId40"/>
    <p:sldId id="324" r:id="rId41"/>
    <p:sldId id="314" r:id="rId42"/>
    <p:sldId id="325" r:id="rId43"/>
    <p:sldId id="326" r:id="rId44"/>
    <p:sldId id="329" r:id="rId45"/>
    <p:sldId id="328" r:id="rId46"/>
    <p:sldId id="313" r:id="rId47"/>
    <p:sldId id="257" r:id="rId48"/>
    <p:sldId id="264" r:id="rId49"/>
    <p:sldId id="261" r:id="rId50"/>
    <p:sldId id="296" r:id="rId5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0" autoAdjust="0"/>
    <p:restoredTop sz="83147"/>
  </p:normalViewPr>
  <p:slideViewPr>
    <p:cSldViewPr snapToGrid="0">
      <p:cViewPr varScale="1">
        <p:scale>
          <a:sx n="88" d="100"/>
          <a:sy n="88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4:45:39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1915 24575,'13'12'0,"372"369"0,-309-294 0,-3 4 0,100 165 0,-74-80 0,55 92 0,-153-266 0,-1-1 0,1 1 0,0-1 0,0 0 0,0 1 0,0-1 0,0 0 0,0 0 0,0 1 0,0-1 0,0 0 0,0 0 0,1 0 0,-1-1 0,1 1 0,-1 0 0,0 0 0,1-1 0,2 2 0,-1-3 0,-1 0 0,0 1 0,1-1 0,-1 0 0,0 0 0,0 0 0,0-1 0,0 1 0,0 0 0,0-1 0,0 0 0,0 1 0,0-1 0,1-2 0,164-179 0,-14-15 0,-74 94 0,541-606-588,75 68-706,48 52-1,20 38 707,-705 510 647,172-110 832,-228 151-1043,21-10 1356,-12 9-434,-11 2-780,0 0 0,1 0 0,-1 0 0,0 0 1,0 0-1,0 0 0,1 0 0,-1 0 1,0 0-1,0 0 0,0 1 0,0-1 0,1 0 1,-1 0-1,0 0 0,0 0 0,0 0 1,0 0-1,0 1 0,1-1 0,-1 0 0,0 0 1,0 0-1,0 1 0,0-1 0,0 0 1,0 0-1,0 0 0,0 0 0,0 1 0,0-1 1,0 0-1,0 0 0,0 0 0,0 1 0,0-1 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4:45:45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7238 860 24575,'-21'-12'0,"-697"-325"-472,491 245 235,-296-78 1,229 101 236,-392-42 0,-310 46 0,702 62 0,-549 65 0,670-34 0,2 7 0,2 7 0,1 8 0,-239 106 0,268-89 0,2 6 0,-235 169 0,270-163 0,2 5 0,5 5 0,-146 174 0,192-202 0,4 2 0,2 2 0,2 2 0,4 1 0,-51 132 0,74-157 0,2 1 0,2 0 0,1 1 0,-4 74 0,12-84 0,2 0 0,1 0 0,2-1 0,1 1 0,2-1 0,19 58 0,-5-38 5,3-1-1,2-1 0,3-1 1,1-1-1,3-1 1,2-2-1,44 46 1,-17-30-231,2-1 1,2-4-1,3-3 1,80 49 0,-37-37 156,4-5 1,2-5 0,192 64 0,-112-60 95,311 53 0,-253-76-387,1-12-1,486-13 0,-395-36-179,554-110-1,-606 68 541,525-192 0,-581 159 0,-4-10 0,327-203 0,-378 189 0,-4-8 0,226-212 0,-319 256 48,-4-3 1,118-163 0,-155 184-1,-3-2 0,-4-2 1,-3-2-1,51-143 0,-75 175-28,-1 1 1,-3-2-1,-2 1 0,-1-1 0,0-77 1,-8 90 124,0 0 1,-2 1 0,-1-1-1,-1 1 1,-2 0 0,-1 0-1,-1 1 1,-1 1-1,-17-30 1,-37-43 151,1 17-6332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4:45:46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8177 1156 24575,'-22'-13'0,"-145"-78"-222,-194-76 0,-193-37-223,281 118-181,-403-72 1,453 123 66,-1 9 0,-310 6 0,234 32 154,-454 78 0,-279 156-1737,88 103 2151,692-232-62,-381 240 0,243-72-421,293-201 468,-150 167-1,186-178 47,4 2-1,4 3 1,-46 87-1,64-96-31,3 1 0,3 2 0,4 1-1,-21 94 1,32-97-8,4 0 0,3 1 0,3 1 0,3-1 0,3 1 0,4-1 0,2 0 0,4 0 0,2-1 0,4 0 0,3-1 0,2-2 0,4 0 0,2-1 0,4-2 0,2-1 0,3-2 0,58 75 0,-39-67 8,4-3-1,2-2 1,110 87 0,-81-83 19,2-4 0,144 72 0,-85-64-17,3-7 1,2-7 0,324 74-1,-238-87 7,2-10-1,1-11 0,331-10 1,-250-29 4,-1-14 1,335-76 0,-396 46-22,-3-11 0,367-151 0,-401 122 0,-5-11 0,388-257 0,-406 220-45,-6-9-1,351-359 1,-430 382 3,-6-4 0,-7-6 0,-5-4 0,-7-5 0,75-165 0,-125 221 17,-5-1 0,-5-2 0,-3-2 0,-6-1 0,27-202 0,-47 234 19,-4-1-1,-3 0 0,-18-128 1,8 140 4,-3 0 1,-2 1 0,-2 1 0,-3 1 0,-28-54 0,15 48 5,-2 2 1,-3 1-1,-3 2 1,-1 2-1,-4 2 0,-65-59 1,43 52-36,-2 3-1,-3 4 1,-2 3 0,-108-54 0,-56-7-593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10:02:31.5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BA690-3320-4EC9-A252-EDEEC6E3C7BE}" type="datetimeFigureOut">
              <a:rPr lang="da-DK" smtClean="0"/>
              <a:t>20.09.2023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061D8-DEF4-48D2-8766-68F53B1C7F3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27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sz="1200" b="1" dirty="0"/>
              <a:t>Særlig tak til: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200" b="1" dirty="0"/>
              <a:t>Tovholder: Märta Fink Topsøe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b="1" dirty="0" err="1"/>
              <a:t>Review’er</a:t>
            </a:r>
            <a:r>
              <a:rPr lang="da-DK" b="1" dirty="0"/>
              <a:t>: Annemette Jørgensen (Aalborg) og Torben Munk (Odense)</a:t>
            </a:r>
            <a:endParaRPr lang="da-DK" sz="1200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447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Becker et al 1996: 48% relativ risikoreduktion ved </a:t>
            </a:r>
            <a:r>
              <a:rPr lang="da-DK" dirty="0" err="1"/>
              <a:t>kolektomi</a:t>
            </a:r>
            <a:r>
              <a:rPr lang="da-DK" dirty="0"/>
              <a:t> og midlertidig aflastende </a:t>
            </a:r>
            <a:r>
              <a:rPr lang="da-DK" dirty="0" err="1"/>
              <a:t>stomi</a:t>
            </a:r>
            <a:r>
              <a:rPr lang="da-DK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68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32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357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Signifikant reduktion af antal adhærencer, sværhedsgraden og udbredelsen, uanset om det blev bedømt af sammen kirurg eller uafhængig kirurg.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8331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121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Kliniske rekommendationer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0052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Læs op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175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Ingen evidens for brug af de resterende produkter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5859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4786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HEVY KOMMER PÅ HER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85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Ved gynækologisk kirurgi er der 60-90 % risiko for postoperative adhærencer. Dermed er det den hyppigste postoperative komplikation.</a:t>
            </a:r>
          </a:p>
          <a:p>
            <a:r>
              <a:rPr lang="da-DK" dirty="0"/>
              <a:t>Adhærencer er et stort problem fordi det øger risikoen for postoperative kroniske smerter, nedsat fertilitet eller ligefrem </a:t>
            </a:r>
            <a:r>
              <a:rPr lang="da-DK" dirty="0" err="1"/>
              <a:t>infertilitet</a:t>
            </a:r>
            <a:r>
              <a:rPr lang="da-DK" dirty="0"/>
              <a:t>, </a:t>
            </a:r>
            <a:r>
              <a:rPr lang="da-DK" dirty="0" err="1"/>
              <a:t>ileus</a:t>
            </a:r>
            <a:r>
              <a:rPr lang="da-DK" dirty="0"/>
              <a:t>, ekstrauterin graviditet, og det øger risikoen for komplikationer ved fornyet kirurgi markant.</a:t>
            </a:r>
          </a:p>
          <a:p>
            <a:r>
              <a:rPr lang="da-DK" dirty="0"/>
              <a:t>Adhærencedannelse er svært at komme til livs, men der er en generel konsensus om at risikoen for adhærencer mindskes ved god kirurgisk teknik. Dvs.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mjnimal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og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atraumatisk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vævshåndtering, løbende omhyggelig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hæmostase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valg af korrekte suturer, osv. Derudover er der bred konsensus om at en minimal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invasiv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strategi mindsker risikoen – dvs. 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laparoskopi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har mindre risiko for adhærencer end åben kirurgi.</a:t>
            </a:r>
          </a:p>
          <a:p>
            <a:endParaRPr lang="da-DK" sz="1800" dirty="0">
              <a:effectLst/>
              <a:latin typeface="Calibri" panose="020F0502020204030204" pitchFamily="34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</a:rPr>
              <a:t>I denne guideline har vi kigget på hvad der eksisterer af produkter som kan være med til at reducere risikoen for adhærencer.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8970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3278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Her er et overblik over nogle af de forskellige produkter. Jeg vil ikke gå i dybden med dem, men blot vise en oversigt. Ønskes mere detaljeret viden om de forskellige produkter, henvises til guidelinen </a:t>
            </a:r>
            <a:r>
              <a:rPr lang="da-DK" dirty="0" err="1"/>
              <a:t>Appendix</a:t>
            </a:r>
            <a:r>
              <a:rPr lang="da-DK" dirty="0"/>
              <a:t> 4 s. 46, hvor der står noget om deres virkningsmekanisme og øvrige relevante informationer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471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forbindelse med gennemlæsning af den inkluderede litteratur blev der inkluderet yderligere 16 studier, som ikke indgik i den oprindelige søgning. Jeg vil primært have fokus på de 3 x SR samt enkelte RCT’er der ikke er nævnt i de 3 </a:t>
            </a:r>
            <a:r>
              <a:rPr lang="da-DK" dirty="0" err="1"/>
              <a:t>SR’er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2483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1906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Kliniske rekommendationer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4102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036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Kliniske rekommendationer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53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843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40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søgte i 2 databaser: </a:t>
            </a:r>
            <a:r>
              <a:rPr lang="da-DK" dirty="0" err="1"/>
              <a:t>Embase</a:t>
            </a:r>
            <a:r>
              <a:rPr lang="da-DK" dirty="0"/>
              <a:t> og </a:t>
            </a:r>
            <a:r>
              <a:rPr lang="da-DK" dirty="0" err="1"/>
              <a:t>PubMed</a:t>
            </a:r>
            <a:r>
              <a:rPr lang="da-DK" dirty="0"/>
              <a:t>. Søgning gav 1179 resultater. Efter abstract og fuldtekst screening endte vi med 75 studier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72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699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vil gennemgå de 4 øverste produkter i flere detaljer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28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 err="1">
                <a:solidFill>
                  <a:srgbClr val="000000"/>
                </a:solidFill>
              </a:rPr>
              <a:t>Laparoskopi</a:t>
            </a:r>
            <a:r>
              <a:rPr lang="da-DK" sz="1200" dirty="0">
                <a:solidFill>
                  <a:srgbClr val="000000"/>
                </a:solidFill>
              </a:rPr>
              <a:t>:</a:t>
            </a:r>
          </a:p>
          <a:p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 err="1">
                <a:solidFill>
                  <a:srgbClr val="000000"/>
                </a:solidFill>
              </a:rPr>
              <a:t>Laparotomi</a:t>
            </a:r>
            <a:r>
              <a:rPr lang="da-DK" sz="1200" dirty="0">
                <a:solidFill>
                  <a:srgbClr val="000000"/>
                </a:solidFill>
              </a:rPr>
              <a:t>:</a:t>
            </a:r>
          </a:p>
          <a:p>
            <a:endParaRPr lang="da-DK" sz="1200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Ingen studier undersøgte øvrige </a:t>
            </a:r>
            <a:r>
              <a:rPr lang="da-DK" sz="1200" dirty="0" err="1">
                <a:solidFill>
                  <a:srgbClr val="000000"/>
                </a:solidFill>
              </a:rPr>
              <a:t>outcomes</a:t>
            </a:r>
            <a:r>
              <a:rPr lang="da-DK" sz="1200" dirty="0">
                <a:solidFill>
                  <a:srgbClr val="000000"/>
                </a:solidFill>
              </a:rPr>
              <a:t>. </a:t>
            </a:r>
            <a:endParaRPr lang="da-DK" sz="1200" dirty="0">
              <a:solidFill>
                <a:srgbClr val="000000"/>
              </a:solidFill>
              <a:effectLst/>
            </a:endParaRPr>
          </a:p>
          <a:p>
            <a:r>
              <a:rPr lang="da-DK" sz="1200" dirty="0">
                <a:solidFill>
                  <a:srgbClr val="000000"/>
                </a:solidFill>
                <a:effectLst/>
              </a:rPr>
              <a:t>Usikkerhed grundet høj </a:t>
            </a:r>
            <a:r>
              <a:rPr lang="da-DK" sz="1200" dirty="0" err="1">
                <a:solidFill>
                  <a:srgbClr val="000000"/>
                </a:solidFill>
                <a:effectLst/>
              </a:rPr>
              <a:t>heterogenicitet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138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Becker et al 1996: 48% relativ risikoreduktion ved </a:t>
            </a:r>
            <a:r>
              <a:rPr lang="da-DK" dirty="0" err="1"/>
              <a:t>kolektomi</a:t>
            </a:r>
            <a:r>
              <a:rPr lang="da-DK" dirty="0"/>
              <a:t> og midlertidig aflastende </a:t>
            </a:r>
            <a:r>
              <a:rPr lang="da-DK" dirty="0" err="1"/>
              <a:t>stomi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Resultaterne var opdelt efter lokalisation for </a:t>
            </a:r>
            <a:r>
              <a:rPr lang="da-DK" dirty="0" err="1"/>
              <a:t>incisionen</a:t>
            </a:r>
            <a:r>
              <a:rPr lang="da-DK" dirty="0"/>
              <a:t>. Den største effekt blev fundet ved </a:t>
            </a:r>
            <a:r>
              <a:rPr lang="da-DK" dirty="0" err="1"/>
              <a:t>incison</a:t>
            </a:r>
            <a:r>
              <a:rPr lang="da-DK" dirty="0"/>
              <a:t> </a:t>
            </a:r>
            <a:r>
              <a:rPr lang="da-DK" dirty="0" err="1"/>
              <a:t>anteriort</a:t>
            </a:r>
            <a:r>
              <a:rPr lang="da-DK" dirty="0"/>
              <a:t> på uterus, hvor 39% efterfølgende var uden adhærencer mod kun 6% i kontrolgruppen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061D8-DEF4-48D2-8766-68F53B1C7F3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40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A4ADF-F84D-01EF-E70A-3119FFE3FB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AD6DB1-608D-6B35-C52B-5B7FDCCDE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Forfattere, titel, afdeling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8A92C7-EA0D-31E8-8DA7-DC2AAB9C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20F3-905D-454F-8B8C-9B6C35ADE1C9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602CE0-2164-6853-5A77-9E4D567C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6037D6-1B65-9192-19E6-F9DC3DF3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19C-F013-49C3-8E63-67197A373D4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0" y="23813"/>
            <a:ext cx="1519238" cy="16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4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AA1BB-C0D9-B59B-75CB-899C6D39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349814-537B-7696-E02E-11630484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E4A5EBD-5134-42C6-8C48-66890238B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7822A37-352D-D2B8-CD2D-64254207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D744-6645-4281-A8F1-41F793136BB3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FB2E14-0F0E-17C1-8EE4-3B3C74D5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F384FC-5BC3-5B5A-3A82-EBAB8430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59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9E5DB-68F0-C7A4-2FC9-700EC73B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68DFDA-F9DF-B21F-B6A4-A94FBC53E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7CE76B-420F-7032-114F-BDB270ACF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CA9FA46-C1E9-1044-D876-F0A89EF73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3F58F06-EBEB-CB4F-D2B3-494378F72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6469788-550C-73BC-C0CD-17228942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1937-2C66-48D5-9FA0-00BE20F09C77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E6BE69D-A905-C7FA-3E35-2DD131E5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BDFAE6F-DE74-B0E1-0A1E-7835295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628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E3B94-7BD6-E380-4AEF-6AA86ED8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72095F4-B0EC-974C-25F7-E5EC9BC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67B5A-1749-4B23-87A6-7FFF50007BC4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2C1983B-2C16-CC02-A35B-415B16C6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12BF674-38E8-C079-833D-D378A321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1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7783F7F-74D5-A979-329D-5F0E393E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95E8-460C-4A14-8E82-F580CC8544A3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1109E9-2FC5-BFC3-55B6-1F670FF7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4A29FEF-820A-44EB-B68A-095E15CB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F31E-8B6F-458A-8E79-EAC87682E567}" type="slidenum">
              <a:rPr lang="da-DK" smtClean="0"/>
              <a:pPr/>
              <a:t>‹nr.›</a:t>
            </a:fld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983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DB170-2208-6DA2-28FC-7D7571BD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FC5BD5-B4AC-A5D9-D1D8-60644FE2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737D083-ADA9-6023-80F6-DBB9293DE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5F3D88-A88D-82B5-F6B7-20D6A850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E1C1-42F8-4194-9081-3F2C57BED561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3E9485-10EF-CED1-AD68-EEC50B82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B88A5FF-7FD3-3B3A-ADE2-308C7561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910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43F94-C4FA-79C4-470E-27CEA598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69987C-F190-3C60-ADB8-978FBCC21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29FCA60-D312-1CA5-E145-A297F4EC7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4E1086-3C76-239C-FCE1-7C701E06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1360-53B2-45A1-9565-07B0AE1A109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9FCDA29-BA18-4E29-D716-27BB12FA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852D8E-ADCA-D0C3-E7AC-95E51580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856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8793E-012C-9746-1D3D-916477B39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20E5CE-765E-E5B2-8839-41BF49B69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64CCEF-CE1F-0128-B5E7-ED000AE9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3E16-A603-4C03-A183-4743EB2A8445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F5CC01-E7D8-6227-6FD9-87026105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BD90C4-657D-641F-7D9C-605B4377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59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872F8-7622-1D42-0AAB-E1229E0D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13EF38-FA15-8585-A7E4-5463B9BAC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A69DE1E-4611-431A-C50C-E3897484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DD6A9-C63E-4484-A9FB-C5F1617482B0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D579F0-B683-5436-5C95-BCC619A4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CBC492-0100-2E04-E2FC-1A95F8A1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193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06E76-23D1-6083-C333-7156AEFA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742752-8B1B-F625-844C-A76543BA5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C718B9-01E4-B4CB-5FDB-550CC902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FB30-B0C0-4786-9C95-45D8F332DB02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902571-62FE-C92F-F598-943414CF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92ED47-F825-B33A-78F2-8B79A9E3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0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79AA5-E27D-476C-4570-9D79379F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D4B588-4EC5-EC35-363B-3E9CEE75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3D6B3C-02C8-197D-7DA0-BF93280A4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5853DE5-BF2F-7B05-20B4-46A0BF2D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F6A7-9C35-4FB6-BADC-038066F46640}" type="datetimeyyyy">
              <a:rPr lang="da-DK" smtClean="0"/>
              <a:t>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8781BD-5498-D7C2-4147-579573FE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BD1EA1-C5E8-0449-716F-3F16E05D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16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Baggrund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3113-868D-4752-B652-F426DE3D9F0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D72F-4280-4D38-972F-72D862FBF03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79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A4344-4934-8337-CCFD-D517CCFD6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C3D0F8E-90C2-729A-3CFE-ABB64A81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F9F5E1-56F2-44DC-EBBE-8FFDCAD6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CE01FA4-2C6E-2A69-2827-4309F331C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7BCAE17-EB37-BB42-078B-C0B64F5BD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0B00168-73D7-4AC8-6737-1BA47C4D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9A8F-BFD8-44B0-BEA9-01460E990E2E}" type="datetimeyyyy">
              <a:rPr lang="da-DK" smtClean="0"/>
              <a:t>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FBAE6EC-5704-34DB-2DEE-73B39E5A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29C2D0D-58A7-5CA8-CB8F-2C418B03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389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2892D-882D-4EAB-FD93-5E4748C4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99CFE20-C685-DC27-95C5-F63C884C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824-3CCA-4388-AC94-CC65BDEB478A}" type="datetimeyyyy">
              <a:rPr lang="da-DK" smtClean="0"/>
              <a:t>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9906554-F853-B2CF-A576-751DED5C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195325C-83F5-482F-9A57-E0487497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23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F738046-2EFA-E254-8839-0E767847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206E-F547-4842-9B0B-A9E09198B173}" type="datetimeyyyy">
              <a:rPr lang="da-DK" smtClean="0"/>
              <a:t>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561DE29-0CDB-077B-7DB6-6772A115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BF86B97-A2B1-CA2A-2EB9-23761218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266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C5A1F-3171-305E-C61C-D9B02A3B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6060AF-2E2E-D1A8-7E0B-5FE8E7E8F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3CF45C-2A56-E857-3494-F9DF309B6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CF7760E-D15F-11A3-DF2F-B09E70F0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0563-157B-4F6C-8819-386A6174DA15}" type="datetimeyyyy">
              <a:rPr lang="da-DK" smtClean="0"/>
              <a:t>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3DB647-BB50-EBC9-A39E-EFF48AD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3F0D-0520-84D4-0148-3D193E66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3507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E0A61-DEA8-5528-7036-65F9FAD7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59784F6-C402-0CF5-0951-02E879C22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1B39A0-D537-0797-1B5E-AC336B93E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984199-30CB-407B-E9AC-7865DA51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5E7-FB1F-46EF-BB8F-26B21D89A046}" type="datetimeyyyy">
              <a:rPr lang="da-DK" smtClean="0"/>
              <a:t>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702FB66-F3DF-C424-5169-E9CF31E6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9FE9C4F-D9C7-03C9-33DF-3D1DF547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08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4AF26-58B7-3DC8-98A0-A6F85B43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85E5A08-6E92-50AB-D129-A7BAC4E5F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4EA97D-16E2-E9A6-C057-911CAE87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5FD5-420D-464C-9201-FABAD85009B0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34EC67-68FC-4E31-5068-2C8520ED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43A0B6-F83A-A3BE-D1AD-0E6E2499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5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3342F7F-B1B5-FF8D-A01F-B30960650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3D8FBBC-5057-146C-6594-2A732FD0B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137610-526F-D34B-074C-7CFDC2C2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6CA7-43F0-47BB-96C4-981ECB24EA1B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5FA082-2B92-A47C-93AD-3346AAF2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CABDF7-D2A5-9453-EF5C-DEC19E11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143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PICO 1,2,3…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7002-96B5-4EA1-8CA8-1D6668B29A31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4E21-C20A-4DC5-8EE1-6EF8C9BB38F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Hvad er nyt siden sidst?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C71A-8B49-4044-A072-AFE75CE8C942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Kontroversielle aspekter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592-7119-4A27-A0F6-D073B4F678A7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3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Polarisering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7CBD22-0D8C-7FB3-BC24-DB46866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8592-7119-4A27-A0F6-D073B4F678A7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8A9ECD-C088-9C14-B585-74FE378E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A825DF-0597-4FD0-772F-32B9ACED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54638-6412-2AA6-1B2E-B2BE4138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Konklusion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1D984-7F53-1A83-DB22-FB0AB0E4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762" y="0"/>
            <a:ext cx="1519238" cy="1690688"/>
          </a:xfrm>
          <a:prstGeom prst="rect">
            <a:avLst/>
          </a:prstGeom>
        </p:spPr>
      </p:pic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EC0B454-9651-4B84-BEBC-F3480E40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6F68-8E94-42FA-87B7-1BB4A2E8C890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C3AD15C-CCF4-1E65-1BB3-176EBB3A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AEFA491E-B7E1-DB16-D9CC-9037551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685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406F17-DDF0-9E66-6396-904CCC68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E37D75B-8BEE-C2B7-A063-0B9615BD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9AD0-B086-4DFA-8403-65F231920909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B9183BB-5998-2056-0EE1-3D35DCD9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04A0D3E-529F-AB73-F982-48C33960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186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3FE74-0FE2-A7DF-A950-E2EBA70E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F80F41-BA4D-346F-1D9F-8C357AC05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B5593D-F0CC-9AD7-9226-F008E07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932E-F422-4E09-AF59-42FCF95DC8BD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22408B-5DFA-B35A-E55E-86D9E703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9E5F50-6E62-083A-A6D4-FF9674C6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53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5ADE165-1AA6-E6F3-7684-C3F71B71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D4C0BD-6A2C-7BD2-051A-1ACF18F36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BE8035-FD39-E1E0-52A0-4AF47F181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13EE-662A-4854-B836-20EE06F5324B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3A0CF4-037A-DD70-C800-61E261F82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E727AE-8C52-BB87-78E7-B3712F938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CC5E-A945-416F-9BBB-315154822E3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B241234-5096-FBE1-C1E5-FEB1B1329CF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72762" y="0"/>
            <a:ext cx="1519238" cy="16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0" r:id="rId4"/>
    <p:sldLayoutId id="2147483659" r:id="rId5"/>
    <p:sldLayoutId id="2147483675" r:id="rId6"/>
    <p:sldLayoutId id="2147483674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23C6AE6-3CFD-A160-11B5-4802076D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CCCC8E4-BB90-3595-2814-AEE150A02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390055-B8B9-08F7-9CDE-BE818F41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D814F-BE3D-47F0-80DC-F2E65782EEAE}" type="datetimeyyyy">
              <a:rPr lang="da-DK" smtClean="0"/>
              <a:t>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710CA0-C4F6-9054-71A2-84E0FACF4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Hindsgavl guideline møde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E623F4-B8C4-06C4-E70C-8FC3A9022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DCF79-5CAD-48B3-BE5E-450904BDD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89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C63E2-CA0C-1B43-65CB-DA02E4553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Intraabdominal</a:t>
            </a:r>
            <a:r>
              <a:rPr lang="da-DK" dirty="0"/>
              <a:t> adhærenceprofylakse</a:t>
            </a:r>
            <a:br>
              <a:rPr lang="da-DK" dirty="0"/>
            </a:br>
            <a:r>
              <a:rPr lang="da-DK" sz="2800" dirty="0"/>
              <a:t>- ved benign gynækologisk kirurgi</a:t>
            </a: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A4552FC-5CD4-DE48-A988-CCACD37C0FF9}"/>
              </a:ext>
            </a:extLst>
          </p:cNvPr>
          <p:cNvSpPr txBox="1"/>
          <p:nvPr/>
        </p:nvSpPr>
        <p:spPr>
          <a:xfrm>
            <a:off x="2582680" y="5700061"/>
            <a:ext cx="702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Hevy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Sadraddin</a:t>
            </a: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Gibrael</a:t>
            </a:r>
            <a:r>
              <a:rPr lang="da-DK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 </a:t>
            </a:r>
            <a:r>
              <a:rPr lang="da-DK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Christoffer Skov Olesen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6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9951E-B255-1548-A500-49114EC7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7761F6-EF61-F54C-9551-0E18CDFB0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dirty="0"/>
              <a:t>Klinisk spørgsmål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08C18FFF-B2EC-1848-E053-306D07A32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08584"/>
              </p:ext>
            </p:extLst>
          </p:nvPr>
        </p:nvGraphicFramePr>
        <p:xfrm>
          <a:off x="838200" y="2693773"/>
          <a:ext cx="9207843" cy="238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843">
                  <a:extLst>
                    <a:ext uri="{9D8B030D-6E8A-4147-A177-3AD203B41FA5}">
                      <a16:colId xmlns:a16="http://schemas.microsoft.com/office/drawing/2014/main" val="3442386617"/>
                    </a:ext>
                  </a:extLst>
                </a:gridCol>
              </a:tblGrid>
              <a:tr h="2384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800" dirty="0">
                        <a:solidFill>
                          <a:schemeClr val="tx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Kan adhærenceforebyggende </a:t>
                      </a:r>
                      <a:r>
                        <a:rPr lang="da-DK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faste</a:t>
                      </a: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barriereprodukter</a:t>
                      </a:r>
                      <a:b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nedsætte risikoen for postoperative intraabdominale adhærencer efter gynækologisk kirurgi?</a:t>
                      </a: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a-DK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8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85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5806AC-1A8C-AF47-9A25-7BFB9E678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426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a-DK" sz="2400" dirty="0"/>
              <a:t>Oxideret regenereret cellulose – </a:t>
            </a:r>
            <a:r>
              <a:rPr lang="da-DK" sz="2400" i="1" dirty="0"/>
              <a:t>”</a:t>
            </a:r>
            <a:r>
              <a:rPr lang="da-DK" sz="2400" i="1" dirty="0" err="1"/>
              <a:t>Interceed</a:t>
            </a:r>
            <a:r>
              <a:rPr lang="da-DK" sz="2400" i="1" dirty="0"/>
              <a:t>”</a:t>
            </a:r>
          </a:p>
          <a:p>
            <a:pPr>
              <a:lnSpc>
                <a:spcPct val="150000"/>
              </a:lnSpc>
            </a:pPr>
            <a:r>
              <a:rPr lang="da-DK" sz="2400" dirty="0" err="1"/>
              <a:t>Hyaluronsyre</a:t>
            </a:r>
            <a:r>
              <a:rPr lang="da-DK" sz="2400" dirty="0"/>
              <a:t> og </a:t>
            </a:r>
            <a:r>
              <a:rPr lang="da-DK" sz="2400" dirty="0" err="1"/>
              <a:t>carboxymethylcellulose</a:t>
            </a:r>
            <a:r>
              <a:rPr lang="da-DK" sz="2400" dirty="0"/>
              <a:t> – ”</a:t>
            </a:r>
            <a:r>
              <a:rPr lang="da-DK" sz="2400" i="1" dirty="0" err="1"/>
              <a:t>Seprafilm</a:t>
            </a:r>
            <a:r>
              <a:rPr lang="da-DK" sz="2400" i="1" dirty="0"/>
              <a:t>”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/>
              <a:t>Ekspanderet </a:t>
            </a:r>
            <a:r>
              <a:rPr lang="da-DK" sz="2400" dirty="0" err="1"/>
              <a:t>polytetrafluorethylen</a:t>
            </a:r>
            <a:r>
              <a:rPr lang="da-DK" sz="2400" dirty="0"/>
              <a:t> – </a:t>
            </a:r>
            <a:r>
              <a:rPr lang="da-DK" sz="2400" i="1" dirty="0"/>
              <a:t>”Gore-Tex”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 err="1"/>
              <a:t>Kollagenmembran</a:t>
            </a:r>
            <a:r>
              <a:rPr lang="da-DK" sz="2400" dirty="0"/>
              <a:t> med </a:t>
            </a:r>
            <a:r>
              <a:rPr lang="da-DK" sz="2400" dirty="0" err="1"/>
              <a:t>polyethylenglycol</a:t>
            </a:r>
            <a:r>
              <a:rPr lang="da-DK" sz="2400" dirty="0"/>
              <a:t> og glycerol – </a:t>
            </a:r>
            <a:r>
              <a:rPr lang="da-DK" sz="2400" i="1" dirty="0"/>
              <a:t>”</a:t>
            </a:r>
            <a:r>
              <a:rPr lang="da-DK" sz="2400" i="1" dirty="0" err="1"/>
              <a:t>Prevadh</a:t>
            </a:r>
            <a:r>
              <a:rPr lang="da-DK" sz="2400" i="1" dirty="0"/>
              <a:t>”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 err="1"/>
              <a:t>Fibrinark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kern="1200" dirty="0">
                <a:solidFill>
                  <a:schemeClr val="dk1"/>
                </a:solidFill>
                <a:effectLst/>
              </a:rPr>
              <a:t>D,L-polylactid-e-</a:t>
            </a:r>
            <a:r>
              <a:rPr lang="da-DK" sz="2400" kern="1200" dirty="0" err="1">
                <a:solidFill>
                  <a:schemeClr val="dk1"/>
                </a:solidFill>
                <a:effectLst/>
              </a:rPr>
              <a:t>caprolacton</a:t>
            </a:r>
            <a:r>
              <a:rPr lang="da-DK" sz="2400" kern="1200" dirty="0">
                <a:solidFill>
                  <a:schemeClr val="dk1"/>
                </a:solidFill>
                <a:effectLst/>
              </a:rPr>
              <a:t>-</a:t>
            </a:r>
            <a:r>
              <a:rPr lang="da-DK" sz="2400" kern="1200" dirty="0" err="1">
                <a:solidFill>
                  <a:schemeClr val="dk1"/>
                </a:solidFill>
                <a:effectLst/>
              </a:rPr>
              <a:t>trimethylen-carbonat</a:t>
            </a:r>
            <a:r>
              <a:rPr lang="da-DK" sz="2400" kern="1200" dirty="0">
                <a:solidFill>
                  <a:schemeClr val="dk1"/>
                </a:solidFill>
                <a:effectLst/>
              </a:rPr>
              <a:t> </a:t>
            </a:r>
            <a:r>
              <a:rPr lang="da-DK" sz="2400" dirty="0" err="1">
                <a:solidFill>
                  <a:schemeClr val="dk1"/>
                </a:solidFill>
              </a:rPr>
              <a:t>c</a:t>
            </a:r>
            <a:r>
              <a:rPr lang="da-DK" sz="2400" kern="1200" dirty="0" err="1">
                <a:solidFill>
                  <a:schemeClr val="dk1"/>
                </a:solidFill>
                <a:effectLst/>
              </a:rPr>
              <a:t>opolymer</a:t>
            </a:r>
            <a:endParaRPr lang="da-DK" sz="2400" kern="1200" dirty="0">
              <a:solidFill>
                <a:schemeClr val="dk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da-DK" sz="2400" kern="1200" dirty="0">
                <a:solidFill>
                  <a:schemeClr val="dk1"/>
                </a:solidFill>
                <a:effectLst/>
              </a:rPr>
              <a:t>Overflade gelatinefilm</a:t>
            </a:r>
            <a:endParaRPr lang="da-DK" sz="24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5E83142-32DC-B944-BEE4-20FCCC53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Faste adhærenceforebyggende produkter</a:t>
            </a:r>
          </a:p>
        </p:txBody>
      </p:sp>
    </p:spTree>
    <p:extLst>
      <p:ext uri="{BB962C8B-B14F-4D97-AF65-F5344CB8AC3E}">
        <p14:creationId xmlns:p14="http://schemas.microsoft.com/office/powerpoint/2010/main" val="26628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1 - faste 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34" y="1530872"/>
            <a:ext cx="7795752" cy="43757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2400" b="1" dirty="0"/>
              <a:t>Oxideret regenereret cellulose - </a:t>
            </a:r>
            <a:r>
              <a:rPr lang="da-DK" sz="2400" dirty="0"/>
              <a:t>”</a:t>
            </a:r>
            <a:r>
              <a:rPr lang="da-DK" sz="2400" dirty="0" err="1"/>
              <a:t>Interceed</a:t>
            </a:r>
            <a:r>
              <a:rPr lang="da-DK" sz="2400" dirty="0"/>
              <a:t>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/>
              <a:t>Cochrane </a:t>
            </a:r>
            <a:r>
              <a:rPr lang="da-DK" sz="2000" dirty="0" err="1"/>
              <a:t>review</a:t>
            </a:r>
            <a:r>
              <a:rPr lang="da-DK" sz="2000" dirty="0"/>
              <a:t> med 13 RCT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Adhærencedannelse vurderet ved </a:t>
            </a:r>
            <a:r>
              <a:rPr lang="da-DK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second</a:t>
            </a:r>
            <a:r>
              <a:rPr lang="da-DK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look </a:t>
            </a:r>
            <a:r>
              <a:rPr lang="da-DK" sz="20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laparoskopi</a:t>
            </a:r>
            <a:endParaRPr lang="da-DK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da-DK" sz="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da-DK" sz="2000" dirty="0">
                <a:solidFill>
                  <a:srgbClr val="000000"/>
                </a:solidFill>
              </a:rPr>
            </a:br>
            <a:endParaRPr lang="da-DK" sz="2400" dirty="0"/>
          </a:p>
        </p:txBody>
      </p:sp>
      <p:pic>
        <p:nvPicPr>
          <p:cNvPr id="9" name="Billede 8" descr="Et billede, der indeholder papir, Papirprodukt, stof&#10;&#10;Automatisk genereret beskrivelse">
            <a:extLst>
              <a:ext uri="{FF2B5EF4-FFF2-40B4-BE49-F238E27FC236}">
                <a16:creationId xmlns:a16="http://schemas.microsoft.com/office/drawing/2014/main" id="{9FC5035A-B7D6-4C4D-B1D3-3E22BA282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11095" r="3311" b="7665"/>
          <a:stretch/>
        </p:blipFill>
        <p:spPr>
          <a:xfrm>
            <a:off x="7739642" y="1353472"/>
            <a:ext cx="3197210" cy="1630127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86D9AD83-4B63-D641-B6AF-E4A988F55158}"/>
              </a:ext>
            </a:extLst>
          </p:cNvPr>
          <p:cNvSpPr txBox="1"/>
          <p:nvPr/>
        </p:nvSpPr>
        <p:spPr>
          <a:xfrm>
            <a:off x="6307965" y="3156758"/>
            <a:ext cx="4853739" cy="3126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da-D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Laparotomi</a:t>
            </a:r>
            <a:endParaRPr lang="da-D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(Adhærenceløsning og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bilat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. Ovariekirurgi)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Usikkerhed vedr.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de-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novo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adhærencer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 studier, n = 271 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0,72; 95% CI 0,42 – 1,25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ærre gendannede adhærencer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6 studier, n = 554  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0,38; 95% CI 0,27 – 0,55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B635BA8-5856-BD4F-A5B5-72B38564CE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927" y="3323991"/>
            <a:ext cx="815340" cy="972016"/>
          </a:xfrm>
          <a:prstGeom prst="rect">
            <a:avLst/>
          </a:prstGeom>
        </p:spPr>
      </p:pic>
      <p:pic>
        <p:nvPicPr>
          <p:cNvPr id="12" name="Billede 11" descr="Et billede, der indeholder tekst, mørk&#10;&#10;Automatisk genereret beskrivelse">
            <a:extLst>
              <a:ext uri="{FF2B5EF4-FFF2-40B4-BE49-F238E27FC236}">
                <a16:creationId xmlns:a16="http://schemas.microsoft.com/office/drawing/2014/main" id="{E010FD35-1954-D547-A565-99EC54C455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73479">
            <a:off x="10786715" y="2919570"/>
            <a:ext cx="1333967" cy="133396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8B40656-A41E-754D-B54D-6C376140D91A}"/>
              </a:ext>
            </a:extLst>
          </p:cNvPr>
          <p:cNvSpPr txBox="1"/>
          <p:nvPr/>
        </p:nvSpPr>
        <p:spPr>
          <a:xfrm>
            <a:off x="626234" y="3156758"/>
            <a:ext cx="4680284" cy="3157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da-D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Laparoskopi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500"/>
              </a:spcBef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Myomektomi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, ovariekirurgi,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endometriosekirurgi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, adhærenceløsning)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ærre de-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novo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adhærencer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studier, n = 360 </a:t>
            </a:r>
          </a:p>
          <a:p>
            <a:pPr marL="800100" lvl="1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= 0,5; 95% CI 0,3</a:t>
            </a:r>
            <a:r>
              <a:rPr lang="da-D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0,83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ærre gendannede adhærencer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studier, n = 100</a:t>
            </a:r>
          </a:p>
          <a:p>
            <a:pPr marL="800100" lvl="1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= 0,17; 95% CI 0,07</a:t>
            </a:r>
            <a:r>
              <a:rPr lang="da-DK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da-DK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0,41</a:t>
            </a:r>
          </a:p>
        </p:txBody>
      </p:sp>
    </p:spTree>
    <p:extLst>
      <p:ext uri="{BB962C8B-B14F-4D97-AF65-F5344CB8AC3E}">
        <p14:creationId xmlns:p14="http://schemas.microsoft.com/office/powerpoint/2010/main" val="229844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1 - faste 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52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 err="1"/>
              <a:t>Hyaluronsyre</a:t>
            </a:r>
            <a:r>
              <a:rPr lang="da-DK" sz="2400" b="1" dirty="0"/>
              <a:t> og </a:t>
            </a:r>
            <a:r>
              <a:rPr lang="da-DK" sz="2400" b="1" dirty="0" err="1"/>
              <a:t>carboxymethylcellulose</a:t>
            </a:r>
            <a:r>
              <a:rPr lang="da-DK" sz="2400" b="1" dirty="0"/>
              <a:t> - </a:t>
            </a:r>
            <a:r>
              <a:rPr lang="da-DK" sz="2400" dirty="0"/>
              <a:t>”</a:t>
            </a:r>
            <a:r>
              <a:rPr lang="da-DK" sz="2400" dirty="0" err="1"/>
              <a:t>Seprafilm</a:t>
            </a:r>
            <a:r>
              <a:rPr lang="da-DK" sz="2400" dirty="0"/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rgbClr val="000000"/>
                </a:solidFill>
              </a:rPr>
              <a:t>1 RCT 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127 patienter, åben </a:t>
            </a:r>
            <a:r>
              <a:rPr lang="da-DK" sz="2000" dirty="0" err="1">
                <a:solidFill>
                  <a:srgbClr val="000000"/>
                </a:solidFill>
              </a:rPr>
              <a:t>myomektomi</a:t>
            </a:r>
            <a:r>
              <a:rPr lang="da-DK" sz="2000" dirty="0">
                <a:solidFill>
                  <a:srgbClr val="000000"/>
                </a:solidFill>
              </a:rPr>
              <a:t> og </a:t>
            </a:r>
            <a:r>
              <a:rPr lang="da-DK" sz="2000" dirty="0" err="1">
                <a:solidFill>
                  <a:srgbClr val="000000"/>
                </a:solidFill>
              </a:rPr>
              <a:t>second</a:t>
            </a:r>
            <a:r>
              <a:rPr lang="da-DK" sz="2000" dirty="0">
                <a:solidFill>
                  <a:srgbClr val="000000"/>
                </a:solidFill>
              </a:rPr>
              <a:t> look </a:t>
            </a:r>
            <a:r>
              <a:rPr lang="da-DK" sz="2000" dirty="0" err="1">
                <a:solidFill>
                  <a:srgbClr val="000000"/>
                </a:solidFill>
              </a:rPr>
              <a:t>laparoskopi</a:t>
            </a:r>
            <a:endParaRPr lang="da-DK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Kontrol: Ingen behandling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Signifikant reduktion af antal og udbredelse af adhærencer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Størst effekt ved </a:t>
            </a:r>
            <a:r>
              <a:rPr lang="da-DK" sz="2000" dirty="0" err="1">
                <a:solidFill>
                  <a:srgbClr val="000000"/>
                </a:solidFill>
              </a:rPr>
              <a:t>incision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anteriort</a:t>
            </a:r>
            <a:r>
              <a:rPr lang="da-DK" sz="2000" dirty="0">
                <a:solidFill>
                  <a:srgbClr val="000000"/>
                </a:solidFill>
              </a:rPr>
              <a:t> på uterus</a:t>
            </a:r>
          </a:p>
          <a:p>
            <a:pPr lvl="1">
              <a:lnSpc>
                <a:spcPct val="150000"/>
              </a:lnSpc>
            </a:pPr>
            <a:r>
              <a:rPr lang="da-DK" sz="1600" dirty="0">
                <a:solidFill>
                  <a:srgbClr val="000000"/>
                </a:solidFill>
              </a:rPr>
              <a:t>39% vs 6% uden adhærencer (P&lt;0,0001)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Moderat kvalitet af evidens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a-DK" sz="16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2050" name="Picture 2" descr="Seprafilm Adhesion Barrier">
            <a:extLst>
              <a:ext uri="{FF2B5EF4-FFF2-40B4-BE49-F238E27FC236}">
                <a16:creationId xmlns:a16="http://schemas.microsoft.com/office/drawing/2014/main" id="{6CC64612-C7B4-B242-AE4D-00F3BC65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48" y="2159384"/>
            <a:ext cx="4487633" cy="39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2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CC5EACCA-C197-C94C-979F-71BBA13C8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52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 err="1"/>
              <a:t>Hyaluronsyre</a:t>
            </a:r>
            <a:r>
              <a:rPr lang="da-DK" sz="2400" b="1" dirty="0"/>
              <a:t> og </a:t>
            </a:r>
            <a:r>
              <a:rPr lang="da-DK" sz="2400" b="1" dirty="0" err="1"/>
              <a:t>carboxymethylcellulose</a:t>
            </a:r>
            <a:r>
              <a:rPr lang="da-DK" sz="2400" b="1" dirty="0"/>
              <a:t> - </a:t>
            </a:r>
            <a:r>
              <a:rPr lang="da-DK" sz="2400" dirty="0"/>
              <a:t>”</a:t>
            </a:r>
            <a:r>
              <a:rPr lang="da-DK" sz="2400" dirty="0" err="1"/>
              <a:t>Seprafilm</a:t>
            </a:r>
            <a:r>
              <a:rPr lang="da-DK" sz="2400" dirty="0"/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rgbClr val="000000"/>
                </a:solidFill>
              </a:rPr>
              <a:t>1 RCT 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127 patienter, åben </a:t>
            </a:r>
            <a:r>
              <a:rPr lang="da-DK" sz="2000" dirty="0" err="1">
                <a:solidFill>
                  <a:srgbClr val="000000"/>
                </a:solidFill>
              </a:rPr>
              <a:t>myomektomi</a:t>
            </a:r>
            <a:r>
              <a:rPr lang="da-DK" sz="2000" dirty="0">
                <a:solidFill>
                  <a:srgbClr val="000000"/>
                </a:solidFill>
              </a:rPr>
              <a:t> og </a:t>
            </a:r>
            <a:r>
              <a:rPr lang="da-DK" sz="2000" dirty="0" err="1">
                <a:solidFill>
                  <a:srgbClr val="000000"/>
                </a:solidFill>
              </a:rPr>
              <a:t>second</a:t>
            </a:r>
            <a:r>
              <a:rPr lang="da-DK" sz="2000" dirty="0">
                <a:solidFill>
                  <a:srgbClr val="000000"/>
                </a:solidFill>
              </a:rPr>
              <a:t> look </a:t>
            </a:r>
            <a:r>
              <a:rPr lang="da-DK" sz="2000" dirty="0" err="1">
                <a:solidFill>
                  <a:srgbClr val="000000"/>
                </a:solidFill>
              </a:rPr>
              <a:t>laparoskopi</a:t>
            </a:r>
            <a:endParaRPr lang="da-DK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Kontrol: Ingen behandling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Signifikant reduktion af antal og udbredelse af adhærencer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Størst effekt ved </a:t>
            </a:r>
            <a:r>
              <a:rPr lang="da-DK" sz="2000" dirty="0" err="1">
                <a:solidFill>
                  <a:srgbClr val="000000"/>
                </a:solidFill>
              </a:rPr>
              <a:t>incision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err="1">
                <a:solidFill>
                  <a:srgbClr val="000000"/>
                </a:solidFill>
              </a:rPr>
              <a:t>anteriort</a:t>
            </a:r>
            <a:r>
              <a:rPr lang="da-DK" sz="2000" dirty="0">
                <a:solidFill>
                  <a:srgbClr val="000000"/>
                </a:solidFill>
              </a:rPr>
              <a:t> på uterus</a:t>
            </a:r>
          </a:p>
          <a:p>
            <a:pPr lvl="1">
              <a:lnSpc>
                <a:spcPct val="150000"/>
              </a:lnSpc>
            </a:pPr>
            <a:r>
              <a:rPr lang="da-DK" sz="1600" dirty="0">
                <a:solidFill>
                  <a:srgbClr val="000000"/>
                </a:solidFill>
              </a:rPr>
              <a:t>39% vs 6% uden adhærencer (P&lt;0,0001)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Moderat kvalitet af evidens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da-DK" sz="16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11" name="Picture 2" descr="Seprafilm Adhesion Barrier">
            <a:extLst>
              <a:ext uri="{FF2B5EF4-FFF2-40B4-BE49-F238E27FC236}">
                <a16:creationId xmlns:a16="http://schemas.microsoft.com/office/drawing/2014/main" id="{FAF5A55E-2FA9-634E-BEF0-14348DF7B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48" y="2159384"/>
            <a:ext cx="4487633" cy="39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1 - faste produkter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7A4BBD1-9550-0F4D-BA12-4C3DBCD12C6D}"/>
              </a:ext>
            </a:extLst>
          </p:cNvPr>
          <p:cNvSpPr/>
          <p:nvPr/>
        </p:nvSpPr>
        <p:spPr>
          <a:xfrm>
            <a:off x="253219" y="365125"/>
            <a:ext cx="10058400" cy="585518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Et billede, der indeholder tekst, diagram, Parallel, Teknisk tegning&#10;&#10;Automatisk genereret beskrivelse">
            <a:extLst>
              <a:ext uri="{FF2B5EF4-FFF2-40B4-BE49-F238E27FC236}">
                <a16:creationId xmlns:a16="http://schemas.microsoft.com/office/drawing/2014/main" id="{AF70395F-F420-254B-8214-D1E2FCAF6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84" y="637689"/>
            <a:ext cx="5482907" cy="54618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09EFAA6-898C-A741-A071-E55D42619766}"/>
              </a:ext>
            </a:extLst>
          </p:cNvPr>
          <p:cNvSpPr/>
          <p:nvPr/>
        </p:nvSpPr>
        <p:spPr>
          <a:xfrm>
            <a:off x="10311618" y="1948528"/>
            <a:ext cx="1770453" cy="39045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541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PTFE Mesh for Intraperitoneal Hernia Repair">
            <a:extLst>
              <a:ext uri="{FF2B5EF4-FFF2-40B4-BE49-F238E27FC236}">
                <a16:creationId xmlns:a16="http://schemas.microsoft.com/office/drawing/2014/main" id="{3A85D328-B429-3142-A577-DA214977D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9" r="10681" b="4818"/>
          <a:stretch/>
        </p:blipFill>
        <p:spPr bwMode="auto">
          <a:xfrm>
            <a:off x="8610600" y="1722770"/>
            <a:ext cx="3429000" cy="38345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190957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1 - faste 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77" y="1397171"/>
            <a:ext cx="1041973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Ekspanderet </a:t>
            </a:r>
            <a:r>
              <a:rPr lang="da-DK" sz="2400" b="1" dirty="0" err="1"/>
              <a:t>polytetrafluorethylen</a:t>
            </a:r>
            <a:r>
              <a:rPr lang="da-DK" sz="2400" b="1" dirty="0"/>
              <a:t> - </a:t>
            </a:r>
            <a:r>
              <a:rPr lang="da-DK" sz="2400" dirty="0"/>
              <a:t>”Gore-Tex”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solidFill>
                  <a:srgbClr val="000000"/>
                </a:solidFill>
              </a:rPr>
              <a:t>RCT 1</a:t>
            </a:r>
          </a:p>
          <a:p>
            <a:pPr>
              <a:lnSpc>
                <a:spcPct val="100000"/>
              </a:lnSpc>
            </a:pPr>
            <a:r>
              <a:rPr lang="da-DK" sz="1800" dirty="0">
                <a:solidFill>
                  <a:srgbClr val="000000"/>
                </a:solidFill>
              </a:rPr>
              <a:t>28 patienter, åben </a:t>
            </a:r>
            <a:r>
              <a:rPr lang="da-DK" sz="1800" dirty="0" err="1">
                <a:solidFill>
                  <a:srgbClr val="000000"/>
                </a:solidFill>
              </a:rPr>
              <a:t>myomektomi</a:t>
            </a:r>
            <a:r>
              <a:rPr lang="da-DK" sz="18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a-DK" sz="1800" dirty="0">
                <a:solidFill>
                  <a:srgbClr val="000000"/>
                </a:solidFill>
              </a:rPr>
              <a:t>Kontrol: ingen behandling</a:t>
            </a:r>
          </a:p>
          <a:p>
            <a:pPr>
              <a:lnSpc>
                <a:spcPct val="100000"/>
              </a:lnSpc>
            </a:pPr>
            <a:r>
              <a:rPr lang="da-DK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Outcome</a:t>
            </a: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adhærencer ved </a:t>
            </a:r>
            <a:r>
              <a:rPr lang="da-DK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second</a:t>
            </a:r>
            <a:r>
              <a:rPr lang="da-DK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look: </a:t>
            </a: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44% vs. 93% (p &lt; 0,0005)</a:t>
            </a:r>
            <a:r>
              <a:rPr lang="da-DK" sz="1800" dirty="0">
                <a:effectLst/>
              </a:rPr>
              <a:t> </a:t>
            </a:r>
            <a:br>
              <a:rPr lang="da-DK" sz="1800" dirty="0"/>
            </a:br>
            <a:endParaRPr lang="da-DK" sz="18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solidFill>
                  <a:srgbClr val="000000"/>
                </a:solidFill>
              </a:rPr>
              <a:t>RCT 2</a:t>
            </a:r>
          </a:p>
          <a:p>
            <a:pPr>
              <a:lnSpc>
                <a:spcPct val="100000"/>
              </a:lnSpc>
            </a:pPr>
            <a:r>
              <a:rPr lang="da-DK" sz="1800" dirty="0">
                <a:solidFill>
                  <a:srgbClr val="000000"/>
                </a:solidFill>
              </a:rPr>
              <a:t>29 patienter, åben adhærenceløsning </a:t>
            </a:r>
          </a:p>
          <a:p>
            <a:pPr>
              <a:lnSpc>
                <a:spcPct val="100000"/>
              </a:lnSpc>
            </a:pPr>
            <a:r>
              <a:rPr lang="da-DK" sz="1800" dirty="0">
                <a:solidFill>
                  <a:srgbClr val="000000"/>
                </a:solidFill>
              </a:rPr>
              <a:t>Kontrol: egne kontroller, ORC (</a:t>
            </a:r>
            <a:r>
              <a:rPr lang="da-DK" sz="1800" dirty="0" err="1">
                <a:solidFill>
                  <a:srgbClr val="000000"/>
                </a:solidFill>
              </a:rPr>
              <a:t>Interceed</a:t>
            </a:r>
            <a:r>
              <a:rPr lang="da-DK" sz="18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da-DK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Outcome</a:t>
            </a: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adhærencer ved </a:t>
            </a:r>
            <a:r>
              <a:rPr lang="da-DK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second</a:t>
            </a:r>
            <a:r>
              <a:rPr lang="da-DK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look</a:t>
            </a: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18% vs. 76% (p &lt; 0,023)</a:t>
            </a:r>
            <a:r>
              <a:rPr lang="da-DK" sz="1800" dirty="0">
                <a:effectLst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4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solidFill>
                  <a:srgbClr val="000000"/>
                </a:solidFill>
              </a:rPr>
              <a:t>Evidens af lav kvalitet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b="1" dirty="0">
                <a:solidFill>
                  <a:srgbClr val="000000"/>
                </a:solidFill>
              </a:rPr>
              <a:t>Obs:</a:t>
            </a:r>
            <a:r>
              <a:rPr lang="da-DK" sz="1800" dirty="0">
                <a:solidFill>
                  <a:srgbClr val="000000"/>
                </a:solidFill>
              </a:rPr>
              <a:t> Ved begge studier fjernes membranen ved </a:t>
            </a:r>
            <a:r>
              <a:rPr lang="da-DK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second</a:t>
            </a:r>
            <a:r>
              <a:rPr lang="da-DK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look</a:t>
            </a:r>
            <a:r>
              <a:rPr lang="da-DK" sz="1800" dirty="0">
                <a:solidFill>
                  <a:srgbClr val="000000"/>
                </a:solidFill>
              </a:rPr>
              <a:t> </a:t>
            </a:r>
            <a:r>
              <a:rPr lang="da-DK" sz="1800" dirty="0" err="1">
                <a:solidFill>
                  <a:srgbClr val="000000"/>
                </a:solidFill>
              </a:rPr>
              <a:t>laparoskopi</a:t>
            </a:r>
            <a:endParaRPr lang="da-DK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73633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1 - faste 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23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b="1" dirty="0" err="1"/>
              <a:t>Kollagenmembran</a:t>
            </a:r>
            <a:r>
              <a:rPr lang="da-DK" sz="2000" b="1" dirty="0"/>
              <a:t> med </a:t>
            </a:r>
            <a:r>
              <a:rPr lang="da-DK" sz="2000" b="1" dirty="0" err="1"/>
              <a:t>polyethylenglycol</a:t>
            </a:r>
            <a:r>
              <a:rPr lang="da-DK" sz="2000" b="1" dirty="0"/>
              <a:t> og glycerol </a:t>
            </a:r>
            <a:r>
              <a:rPr lang="da-DK" sz="2000" dirty="0"/>
              <a:t>– ”</a:t>
            </a:r>
            <a:r>
              <a:rPr lang="da-DK" sz="2000" dirty="0" err="1"/>
              <a:t>Prevadh</a:t>
            </a:r>
            <a:r>
              <a:rPr lang="da-DK" sz="2000" dirty="0"/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rgbClr val="000000"/>
                </a:solidFill>
              </a:rPr>
              <a:t>1 RCT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54 patienter, åben </a:t>
            </a:r>
            <a:r>
              <a:rPr lang="da-DK" sz="2000" dirty="0" err="1">
                <a:solidFill>
                  <a:srgbClr val="000000"/>
                </a:solidFill>
              </a:rPr>
              <a:t>myomektomi</a:t>
            </a:r>
            <a:r>
              <a:rPr lang="da-DK" sz="2000" dirty="0">
                <a:solidFill>
                  <a:srgbClr val="000000"/>
                </a:solidFill>
              </a:rPr>
              <a:t>, og </a:t>
            </a:r>
            <a:r>
              <a:rPr lang="da-DK" sz="2000" dirty="0" err="1">
                <a:solidFill>
                  <a:srgbClr val="000000"/>
                </a:solidFill>
              </a:rPr>
              <a:t>second</a:t>
            </a:r>
            <a:r>
              <a:rPr lang="da-DK" sz="2000" dirty="0">
                <a:solidFill>
                  <a:srgbClr val="000000"/>
                </a:solidFill>
              </a:rPr>
              <a:t> look </a:t>
            </a:r>
            <a:r>
              <a:rPr lang="da-DK" sz="2000" dirty="0" err="1">
                <a:solidFill>
                  <a:srgbClr val="000000"/>
                </a:solidFill>
              </a:rPr>
              <a:t>laparoskopi</a:t>
            </a:r>
            <a:endParaRPr lang="da-DK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Kontrol: ringer-laktat infusion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Resultat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a-DK" sz="2000" dirty="0">
                <a:solidFill>
                  <a:srgbClr val="000000"/>
                </a:solidFill>
              </a:rPr>
              <a:t>- Signifikant reduktion af adhærencer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da-DK" sz="2000" dirty="0">
                <a:solidFill>
                  <a:srgbClr val="000000"/>
                </a:solidFill>
              </a:rPr>
              <a:t>- Øget graviditetsrate efter 3 år (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OR = 5,6; 95% CI: 1,38 – 23,48)</a:t>
            </a:r>
            <a:r>
              <a:rPr lang="da-DK" sz="2000" dirty="0">
                <a:effectLst/>
              </a:rPr>
              <a:t> </a:t>
            </a:r>
            <a:endParaRPr lang="da-DK" sz="20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rgbClr val="000000"/>
                </a:solidFill>
              </a:rPr>
              <a:t>Evidens af lav kvalitet</a:t>
            </a: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0871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1 </a:t>
            </a:r>
            <a:r>
              <a:rPr lang="da-DK" sz="2400" dirty="0"/>
              <a:t>- faste produkter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50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 err="1"/>
              <a:t>Kollagenmembran</a:t>
            </a:r>
            <a:r>
              <a:rPr lang="da-DK" sz="2400" b="1" dirty="0"/>
              <a:t> med </a:t>
            </a:r>
            <a:r>
              <a:rPr lang="da-DK" sz="2400" b="1" dirty="0" err="1"/>
              <a:t>polyethylenglycol</a:t>
            </a:r>
            <a:r>
              <a:rPr lang="da-DK" sz="2400" b="1" dirty="0"/>
              <a:t> og glycerol </a:t>
            </a:r>
            <a:r>
              <a:rPr lang="da-DK" sz="2400" dirty="0"/>
              <a:t>– ”</a:t>
            </a:r>
            <a:r>
              <a:rPr lang="da-DK" sz="2400" dirty="0" err="1"/>
              <a:t>Prevadh</a:t>
            </a:r>
            <a:r>
              <a:rPr lang="da-DK" sz="2400" dirty="0"/>
              <a:t>”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1 RCT.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54 patienter, åben </a:t>
            </a:r>
            <a:r>
              <a:rPr lang="da-DK" sz="2000" dirty="0" err="1">
                <a:solidFill>
                  <a:srgbClr val="000000"/>
                </a:solidFill>
              </a:rPr>
              <a:t>myomektomi</a:t>
            </a:r>
            <a:r>
              <a:rPr lang="da-DK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C: ringer-laktat infusion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Signifikant reduktion af adhærencer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Øget graviditetsrate efter 3 år (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OR = 5,6; 95%CI 1,38 – 23,48)</a:t>
            </a:r>
            <a:r>
              <a:rPr lang="da-DK" sz="2000" dirty="0">
                <a:effectLst/>
              </a:rPr>
              <a:t> </a:t>
            </a:r>
            <a:endParaRPr lang="da-DK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Evidens af lav kvalitet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DBE474-D481-A64C-B74E-3B39D32CE7F0}"/>
              </a:ext>
            </a:extLst>
          </p:cNvPr>
          <p:cNvSpPr/>
          <p:nvPr/>
        </p:nvSpPr>
        <p:spPr>
          <a:xfrm>
            <a:off x="363794" y="826511"/>
            <a:ext cx="10058400" cy="52049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Billede 11" descr="Et billede, der indeholder tekst, kvittering, skærmbillede, Font/skrifttype&#10;&#10;Automatisk genereret beskrivelse">
            <a:extLst>
              <a:ext uri="{FF2B5EF4-FFF2-40B4-BE49-F238E27FC236}">
                <a16:creationId xmlns:a16="http://schemas.microsoft.com/office/drawing/2014/main" id="{C0E2121C-E782-8346-9F0F-6D5EFA481C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9"/>
          <a:stretch/>
        </p:blipFill>
        <p:spPr>
          <a:xfrm>
            <a:off x="0" y="1680945"/>
            <a:ext cx="12192000" cy="3496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9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1 </a:t>
            </a:r>
            <a:r>
              <a:rPr lang="da-DK" sz="2400" dirty="0"/>
              <a:t>- faste produkter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50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 err="1"/>
              <a:t>Kollagenmembran</a:t>
            </a:r>
            <a:r>
              <a:rPr lang="da-DK" sz="2400" b="1" dirty="0"/>
              <a:t> med </a:t>
            </a:r>
            <a:r>
              <a:rPr lang="da-DK" sz="2400" b="1" dirty="0" err="1"/>
              <a:t>polyethylenglycol</a:t>
            </a:r>
            <a:r>
              <a:rPr lang="da-DK" sz="2400" b="1" dirty="0"/>
              <a:t> og glycerol </a:t>
            </a:r>
            <a:r>
              <a:rPr lang="da-DK" sz="2400" dirty="0"/>
              <a:t>– ”</a:t>
            </a:r>
            <a:r>
              <a:rPr lang="da-DK" sz="2400" dirty="0" err="1"/>
              <a:t>Prevadh</a:t>
            </a:r>
            <a:r>
              <a:rPr lang="da-DK" sz="2400" dirty="0"/>
              <a:t>”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1 RCT.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54 patienter, åben </a:t>
            </a:r>
            <a:r>
              <a:rPr lang="da-DK" sz="2000" dirty="0" err="1">
                <a:solidFill>
                  <a:srgbClr val="000000"/>
                </a:solidFill>
              </a:rPr>
              <a:t>myomektomi</a:t>
            </a:r>
            <a:r>
              <a:rPr lang="da-DK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C: ringer-laktat infusion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Signifikant reduktion af adhærencer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Øget graviditetsrate efter 3 år (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OR = 5,6; 95%CI 1,38 – 23,48)</a:t>
            </a:r>
            <a:r>
              <a:rPr lang="da-DK" sz="2000" dirty="0">
                <a:effectLst/>
              </a:rPr>
              <a:t> </a:t>
            </a:r>
            <a:endParaRPr lang="da-DK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Evidens af lav kvalitet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DBE474-D481-A64C-B74E-3B39D32CE7F0}"/>
              </a:ext>
            </a:extLst>
          </p:cNvPr>
          <p:cNvSpPr/>
          <p:nvPr/>
        </p:nvSpPr>
        <p:spPr>
          <a:xfrm>
            <a:off x="363794" y="826511"/>
            <a:ext cx="10058400" cy="52049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Billede 11" descr="Et billede, der indeholder tekst, kvittering, skærmbillede, Font/skrifttype&#10;&#10;Automatisk genereret beskrivelse">
            <a:extLst>
              <a:ext uri="{FF2B5EF4-FFF2-40B4-BE49-F238E27FC236}">
                <a16:creationId xmlns:a16="http://schemas.microsoft.com/office/drawing/2014/main" id="{3127F1AD-67BC-A342-8468-33CE39CD5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9"/>
          <a:stretch/>
        </p:blipFill>
        <p:spPr>
          <a:xfrm>
            <a:off x="0" y="1680945"/>
            <a:ext cx="12192000" cy="3496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BE822C0-D3AA-E346-928F-F4AD5F2F239B}"/>
              </a:ext>
            </a:extLst>
          </p:cNvPr>
          <p:cNvSpPr/>
          <p:nvPr/>
        </p:nvSpPr>
        <p:spPr>
          <a:xfrm>
            <a:off x="363794" y="2227725"/>
            <a:ext cx="11464412" cy="136173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8FB3BCF-D9B6-0842-8B06-6326B96E47FC}"/>
              </a:ext>
            </a:extLst>
          </p:cNvPr>
          <p:cNvSpPr/>
          <p:nvPr/>
        </p:nvSpPr>
        <p:spPr>
          <a:xfrm>
            <a:off x="363794" y="4171967"/>
            <a:ext cx="11464412" cy="100508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023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07E7-80ED-F58B-CEBF-7615513E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1 - faste 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50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b="1" dirty="0" err="1"/>
              <a:t>Kollagenmembran</a:t>
            </a:r>
            <a:r>
              <a:rPr lang="da-DK" sz="2000" b="1" dirty="0"/>
              <a:t> med </a:t>
            </a:r>
            <a:r>
              <a:rPr lang="da-DK" sz="2000" b="1" dirty="0" err="1"/>
              <a:t>polyethylenglycol</a:t>
            </a:r>
            <a:r>
              <a:rPr lang="da-DK" sz="2000" b="1" dirty="0"/>
              <a:t> og glycerol </a:t>
            </a:r>
            <a:r>
              <a:rPr lang="da-DK" sz="2000" dirty="0"/>
              <a:t>– ”</a:t>
            </a:r>
            <a:r>
              <a:rPr lang="da-DK" sz="2000" dirty="0" err="1"/>
              <a:t>Prevadh</a:t>
            </a:r>
            <a:r>
              <a:rPr lang="da-DK" sz="2000" dirty="0"/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rgbClr val="000000"/>
                </a:solidFill>
              </a:rPr>
              <a:t>1 RCT</a:t>
            </a: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54 patienter, åben </a:t>
            </a:r>
            <a:r>
              <a:rPr lang="da-DK" sz="2000" dirty="0" err="1">
                <a:solidFill>
                  <a:srgbClr val="000000"/>
                </a:solidFill>
              </a:rPr>
              <a:t>myomektomi</a:t>
            </a:r>
            <a:endParaRPr lang="da-DK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Kontrol: ringer-laktat infusion</a:t>
            </a:r>
          </a:p>
          <a:p>
            <a:pPr>
              <a:lnSpc>
                <a:spcPct val="150000"/>
              </a:lnSpc>
            </a:pPr>
            <a:r>
              <a:rPr lang="da-DK" sz="2000" dirty="0" err="1">
                <a:solidFill>
                  <a:srgbClr val="000000"/>
                </a:solidFill>
              </a:rPr>
              <a:t>Outcome</a:t>
            </a:r>
            <a:r>
              <a:rPr lang="da-DK" sz="2000" dirty="0">
                <a:solidFill>
                  <a:srgbClr val="000000"/>
                </a:solidFill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Signifikant reduktion af adhærencer</a:t>
            </a:r>
          </a:p>
          <a:p>
            <a:pPr lvl="1">
              <a:lnSpc>
                <a:spcPct val="150000"/>
              </a:lnSpc>
            </a:pPr>
            <a:r>
              <a:rPr lang="da-DK" sz="2000" dirty="0">
                <a:solidFill>
                  <a:srgbClr val="000000"/>
                </a:solidFill>
              </a:rPr>
              <a:t>Øget graviditetsrate efter 3 år (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OR = 5,6; 95% CI: 1,38 – 23,48)</a:t>
            </a:r>
            <a:r>
              <a:rPr lang="da-DK" sz="2000" dirty="0">
                <a:effectLst/>
              </a:rPr>
              <a:t> </a:t>
            </a:r>
            <a:endParaRPr lang="da-DK" sz="20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>
                <a:solidFill>
                  <a:srgbClr val="000000"/>
                </a:solidFill>
              </a:rPr>
              <a:t>Evidens af lav kvalitet</a:t>
            </a: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09753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95A1B-0739-91B4-FC60-E2622A01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Forfatterne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62EF6E-3F9D-B0A9-AC13-6D862330A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0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Andersen, Lea </a:t>
            </a:r>
            <a:r>
              <a:rPr lang="da-DK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Laird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Overlæge			Holbæk Hospital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Christensen, Maria Vølund 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Post-introlæge		Aasiaat Regionssygehus, Grønland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Gibrael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da-DK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Hevy</a:t>
            </a: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Sadraddin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Post-introlæge		Herlev Hospital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Hamed, Nagham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Overlæge			Roskilde Hospital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Hjortø, Sofie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Overlæge			</a:t>
            </a: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Aleris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Ringsted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Jepsen, Anna Klüver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Intro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læge			Herlev Hospital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Olesen, Christoffer Skov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Post-intro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læge		Bispebjerg Hospital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Pedersen, Fredrik Dahl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Hoveduddannelseslæge	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Aalborg Universitets Hospital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Topsøe, Märta Fink 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Afd. læge			Herlev Hospital 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0F343DA-C4F3-FE7F-9052-990BA0A3BAB4}"/>
              </a:ext>
            </a:extLst>
          </p:cNvPr>
          <p:cNvSpPr txBox="1"/>
          <p:nvPr/>
        </p:nvSpPr>
        <p:spPr>
          <a:xfrm>
            <a:off x="838200" y="5433993"/>
            <a:ext cx="1070422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 b="1" dirty="0"/>
              <a:t>Tovholder:			Märta Fink Topsøe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b="1" dirty="0" err="1"/>
              <a:t>Review’er</a:t>
            </a:r>
            <a:r>
              <a:rPr lang="da-DK" b="1" dirty="0"/>
              <a:t>:			Annemette Jørgensen (Aalborg) og Torben Munk (Odense)</a:t>
            </a:r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20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dsholder til indhold 6">
            <a:extLst>
              <a:ext uri="{FF2B5EF4-FFF2-40B4-BE49-F238E27FC236}">
                <a16:creationId xmlns:a16="http://schemas.microsoft.com/office/drawing/2014/main" id="{1C0801C5-4C9A-335C-B46F-6FED8F6AF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658869"/>
              </p:ext>
            </p:extLst>
          </p:nvPr>
        </p:nvGraphicFramePr>
        <p:xfrm>
          <a:off x="314794" y="1226275"/>
          <a:ext cx="11752288" cy="54376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122701">
                  <a:extLst>
                    <a:ext uri="{9D8B030D-6E8A-4147-A177-3AD203B41FA5}">
                      <a16:colId xmlns:a16="http://schemas.microsoft.com/office/drawing/2014/main" val="2077193642"/>
                    </a:ext>
                  </a:extLst>
                </a:gridCol>
                <a:gridCol w="629587">
                  <a:extLst>
                    <a:ext uri="{9D8B030D-6E8A-4147-A177-3AD203B41FA5}">
                      <a16:colId xmlns:a16="http://schemas.microsoft.com/office/drawing/2014/main" val="2737844052"/>
                    </a:ext>
                  </a:extLst>
                </a:gridCol>
              </a:tblGrid>
              <a:tr h="1021412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Oxideret regenereret cellulose ”</a:t>
                      </a:r>
                      <a:r>
                        <a:rPr lang="da-DK" sz="1600" b="1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Interceed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da-DK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 er sandsynligvis færre nye adhærencer samt mindre gendannelse af adhærencer ved brug af produktet ved gynækologisk kirurgi. 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 er sandsynligvis øget graviditetsrate ved brug af produktet ved fertilitetsfremmende åben kirurgi. 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 skal være fuldstændig </a:t>
                      </a:r>
                      <a:r>
                        <a:rPr lang="da-DK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hæmostase</a:t>
                      </a: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inden anvendelse af produktet, da brugen ellers kan medføre øget forekomst af adhærencer.</a:t>
                      </a:r>
                      <a:endParaRPr lang="da-DK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2a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0800950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Hyaluronsyre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og </a:t>
                      </a: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carboxymethylcellulose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da-DK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r>
                        <a:rPr lang="da-DK" sz="1600" b="1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Seprafilm</a:t>
                      </a:r>
                      <a:r>
                        <a:rPr lang="da-DK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da-DK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 er sandsynligvis færre adhærencer, reduceret sværhedsgrad af adhærencer samt nedsat udbredelse af adhærencer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ved brug af produktet ved åben </a:t>
                      </a:r>
                      <a:r>
                        <a:rPr lang="da-DK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myomektomi</a:t>
                      </a: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da-DK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2a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5096055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Ekspanderet </a:t>
                      </a: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polytetrafluorethylen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”Gore-Tex”</a:t>
                      </a:r>
                      <a:endParaRPr lang="da-DK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 er muligvis færre adhærencer og mindre sværhedsgrad af adhærencer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ved brug af produktet ved åben </a:t>
                      </a:r>
                      <a:r>
                        <a:rPr lang="da-DK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myomektomi</a:t>
                      </a: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Produktet nedbrydes ikke, og der foreligger ikke langtidsstudier om effekt og sikkerhed af produktet, hvis det ikke fjernes igen.</a:t>
                      </a:r>
                      <a:endParaRPr lang="da-DK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2b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96052065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Kollagenmembran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med </a:t>
                      </a: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polyethylenglycol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og glycerol </a:t>
                      </a:r>
                      <a:r>
                        <a:rPr lang="da-DK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r>
                        <a:rPr lang="da-DK" sz="1600" b="1" i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Prevadh</a:t>
                      </a:r>
                      <a:r>
                        <a:rPr lang="da-DK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da-DK" sz="1600" b="0" i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 er muligvis færre adhærencer og øget klinisk graviditetsrate op til tre år efter brug af produktet ved fertilitetsbevarende åben </a:t>
                      </a:r>
                      <a:r>
                        <a:rPr lang="da-DK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myomektomi</a:t>
                      </a: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da-DK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2b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831853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thaiDi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Fibrinark</a:t>
                      </a:r>
                      <a:endParaRPr lang="da-DK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 foreligger umiddelbart ikke evidens for at behandling med </a:t>
                      </a:r>
                      <a:r>
                        <a:rPr lang="da-DK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fibrinark</a:t>
                      </a: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 forbindelse med laparoskopisk </a:t>
                      </a:r>
                      <a:r>
                        <a:rPr lang="da-DK" sz="16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myomektomi</a:t>
                      </a: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kan nedsætte forekomsten af postoperative adhærencer. </a:t>
                      </a:r>
                      <a:endParaRPr lang="da-DK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3a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04987520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D,L-</a:t>
                      </a: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polylactid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-e-</a:t>
                      </a: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caprolacton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trimethylen-carbonat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Copolymer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a-DK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 foreligger ingen evidens vedrørende produktets adhærencereducerende egenskaber. Muligvis er produktet sikkert at anvende på kort sigt, men der foreligger ingen evidens omkring eventuelle langtidskonsekvenser.</a:t>
                      </a:r>
                      <a:endParaRPr lang="da-DK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3a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244233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Overflade gelatinefilm  </a:t>
                      </a:r>
                      <a:endParaRPr lang="da-DK" sz="1600" b="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 foreligger ingen evidens</a:t>
                      </a:r>
                      <a:r>
                        <a:rPr lang="da-DK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vedrørende produktets adhærencereducerende egenskaber. Muligvis er produktet sikkert at anvende på kort sigt, men der foreligger ingen evidens omkring eventuelle langtidskonsekvenser.  </a:t>
                      </a: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4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875112"/>
                  </a:ext>
                </a:extLst>
              </a:tr>
            </a:tbl>
          </a:graphicData>
        </a:graphic>
      </p:graphicFrame>
      <p:sp>
        <p:nvSpPr>
          <p:cNvPr id="9" name="Titel 12">
            <a:extLst>
              <a:ext uri="{FF2B5EF4-FFF2-40B4-BE49-F238E27FC236}">
                <a16:creationId xmlns:a16="http://schemas.microsoft.com/office/drawing/2014/main" id="{3DF35C05-BC2E-D8D6-504B-0BA31CC5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6" y="-82484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1 – resume af evidens</a:t>
            </a:r>
          </a:p>
        </p:txBody>
      </p:sp>
    </p:spTree>
    <p:extLst>
      <p:ext uri="{BB962C8B-B14F-4D97-AF65-F5344CB8AC3E}">
        <p14:creationId xmlns:p14="http://schemas.microsoft.com/office/powerpoint/2010/main" val="433340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3016DFEF-20D4-FB48-B97E-FDBEC021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66" y="-82484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1 – resume af evidens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3BC5C0AB-8415-C343-68ED-DDAAD553AF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292973"/>
              </p:ext>
            </p:extLst>
          </p:nvPr>
        </p:nvGraphicFramePr>
        <p:xfrm>
          <a:off x="314794" y="1226275"/>
          <a:ext cx="11752288" cy="54376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122701">
                  <a:extLst>
                    <a:ext uri="{9D8B030D-6E8A-4147-A177-3AD203B41FA5}">
                      <a16:colId xmlns:a16="http://schemas.microsoft.com/office/drawing/2014/main" val="2077193642"/>
                    </a:ext>
                  </a:extLst>
                </a:gridCol>
                <a:gridCol w="629587">
                  <a:extLst>
                    <a:ext uri="{9D8B030D-6E8A-4147-A177-3AD203B41FA5}">
                      <a16:colId xmlns:a16="http://schemas.microsoft.com/office/drawing/2014/main" val="2737844052"/>
                    </a:ext>
                  </a:extLst>
                </a:gridCol>
              </a:tblGrid>
              <a:tr h="1021412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>
                          <a:effectLst/>
                        </a:rPr>
                        <a:t>Oxideret regenereret cellulose ”</a:t>
                      </a:r>
                      <a:r>
                        <a:rPr lang="da-DK" sz="1600" b="1" i="1" u="none" strike="noStrike" dirty="0" err="1">
                          <a:effectLst/>
                        </a:rPr>
                        <a:t>Interceed</a:t>
                      </a:r>
                      <a:r>
                        <a:rPr lang="da-DK" sz="1600" b="1" u="none" strike="noStrike" dirty="0">
                          <a:effectLst/>
                        </a:rPr>
                        <a:t>”</a:t>
                      </a:r>
                      <a:endParaRPr lang="da-DK" sz="1600" b="0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Der er sandsynligvis</a:t>
                      </a:r>
                      <a:r>
                        <a:rPr lang="da-DK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færre nye adhærencer samt mindre gendannelse af adhærencer </a:t>
                      </a:r>
                      <a:r>
                        <a:rPr lang="da-DK" sz="1600" b="0" u="none" strike="noStrike" dirty="0">
                          <a:effectLst/>
                        </a:rPr>
                        <a:t>ved brug af produktet ved gynækologisk kirurgi. 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Der er sandsynligvis øget graviditetsrate ved brug af produktet ved fertilitetsfremmende åben kirurgi. 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Der skal være fuldstændig </a:t>
                      </a:r>
                      <a:r>
                        <a:rPr lang="da-DK" sz="1600" b="0" u="none" strike="noStrike" dirty="0" err="1">
                          <a:effectLst/>
                        </a:rPr>
                        <a:t>hæmostase</a:t>
                      </a:r>
                      <a:r>
                        <a:rPr lang="da-DK" sz="1600" b="0" u="none" strike="noStrike" dirty="0">
                          <a:effectLst/>
                        </a:rPr>
                        <a:t> inden anvendelse af produktet, da brugen ellers kan medføre øget forekomst af adhærencer.</a:t>
                      </a:r>
                      <a:endParaRPr lang="da-D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2a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0800950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 err="1">
                          <a:effectLst/>
                        </a:rPr>
                        <a:t>Hyaluronsyre</a:t>
                      </a:r>
                      <a:r>
                        <a:rPr lang="da-DK" sz="1600" b="1" u="none" strike="noStrike" dirty="0">
                          <a:effectLst/>
                        </a:rPr>
                        <a:t> og </a:t>
                      </a:r>
                      <a:r>
                        <a:rPr lang="da-DK" sz="1600" b="1" u="none" strike="noStrike" dirty="0" err="1">
                          <a:effectLst/>
                        </a:rPr>
                        <a:t>carboxymethylcellulose</a:t>
                      </a:r>
                      <a:r>
                        <a:rPr lang="da-DK" sz="1600" b="1" u="none" strike="noStrike" dirty="0">
                          <a:effectLst/>
                        </a:rPr>
                        <a:t>  </a:t>
                      </a:r>
                      <a:r>
                        <a:rPr lang="da-DK" sz="1600" b="1" i="1" u="none" strike="noStrike" dirty="0">
                          <a:effectLst/>
                        </a:rPr>
                        <a:t>”</a:t>
                      </a:r>
                      <a:r>
                        <a:rPr lang="da-DK" sz="1600" b="1" i="1" u="none" strike="noStrike" dirty="0" err="1">
                          <a:effectLst/>
                        </a:rPr>
                        <a:t>Seprafilm</a:t>
                      </a:r>
                      <a:r>
                        <a:rPr lang="da-DK" sz="1600" b="1" i="1" u="none" strike="noStrike" dirty="0">
                          <a:effectLst/>
                        </a:rPr>
                        <a:t>”</a:t>
                      </a:r>
                      <a:endParaRPr lang="da-DK" sz="1600" b="0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Der er sandsynligvis </a:t>
                      </a:r>
                      <a:r>
                        <a:rPr lang="da-DK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færre adhærencer, reduceret sværhedsgrad af adhærencer samt nedsat udbredelse af adhærencer</a:t>
                      </a:r>
                      <a:r>
                        <a:rPr lang="da-DK" sz="1600" b="1" u="none" strike="noStrike" dirty="0">
                          <a:effectLst/>
                        </a:rPr>
                        <a:t> </a:t>
                      </a:r>
                      <a:r>
                        <a:rPr lang="da-DK" sz="1600" b="0" u="none" strike="noStrike" dirty="0">
                          <a:effectLst/>
                        </a:rPr>
                        <a:t>ved brug af produktet ved åben </a:t>
                      </a:r>
                      <a:r>
                        <a:rPr lang="da-DK" sz="1600" b="0" u="none" strike="noStrike" dirty="0" err="1">
                          <a:effectLst/>
                        </a:rPr>
                        <a:t>myomektomi</a:t>
                      </a:r>
                      <a:r>
                        <a:rPr lang="da-DK" sz="1600" b="0" u="none" strike="noStrike" dirty="0">
                          <a:effectLst/>
                        </a:rPr>
                        <a:t>.</a:t>
                      </a:r>
                      <a:endParaRPr lang="da-D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2a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5096055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>
                          <a:effectLst/>
                        </a:rPr>
                        <a:t>Ekspanderet </a:t>
                      </a:r>
                      <a:r>
                        <a:rPr lang="da-DK" sz="1600" b="1" u="none" strike="noStrike" dirty="0" err="1">
                          <a:effectLst/>
                        </a:rPr>
                        <a:t>polytetrafluorethylen</a:t>
                      </a:r>
                      <a:r>
                        <a:rPr lang="da-DK" sz="1600" b="1" u="none" strike="noStrike" dirty="0">
                          <a:effectLst/>
                        </a:rPr>
                        <a:t> </a:t>
                      </a:r>
                      <a:r>
                        <a:rPr lang="da-DK" sz="1600" b="1" i="1" u="none" strike="noStrike" dirty="0">
                          <a:effectLst/>
                        </a:rPr>
                        <a:t>”Gore-Tex”</a:t>
                      </a:r>
                      <a:endParaRPr lang="da-DK" sz="1600" b="0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Der er muligvis </a:t>
                      </a:r>
                      <a:r>
                        <a:rPr lang="da-DK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færre adhærencer og mindre sværhedsgrad af adhærencer</a:t>
                      </a:r>
                      <a:r>
                        <a:rPr lang="da-DK" sz="1600" b="1" u="none" strike="noStrike" dirty="0">
                          <a:effectLst/>
                        </a:rPr>
                        <a:t> </a:t>
                      </a:r>
                      <a:r>
                        <a:rPr lang="da-DK" sz="1600" b="0" u="none" strike="noStrike" dirty="0">
                          <a:effectLst/>
                        </a:rPr>
                        <a:t>ved brug af produktet ved åben </a:t>
                      </a:r>
                      <a:r>
                        <a:rPr lang="da-DK" sz="1600" b="0" u="none" strike="noStrike" dirty="0" err="1">
                          <a:effectLst/>
                        </a:rPr>
                        <a:t>myomektomi</a:t>
                      </a:r>
                      <a:r>
                        <a:rPr lang="da-DK" sz="1600" b="0" u="none" strike="noStrike" dirty="0">
                          <a:effectLst/>
                        </a:rPr>
                        <a:t>. 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Produktet nedbrydes ikke, og der foreligger ikke langtidsstudier om effekt og sikkerhed af produktet, hvis det ikke fjernes igen.</a:t>
                      </a:r>
                      <a:endParaRPr lang="da-D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2b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96052065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 err="1">
                          <a:effectLst/>
                        </a:rPr>
                        <a:t>Kollagenmembran</a:t>
                      </a:r>
                      <a:r>
                        <a:rPr lang="da-DK" sz="1600" b="1" u="none" strike="noStrike" dirty="0">
                          <a:effectLst/>
                        </a:rPr>
                        <a:t> med </a:t>
                      </a:r>
                      <a:r>
                        <a:rPr lang="da-DK" sz="1600" b="1" u="none" strike="noStrike" dirty="0" err="1">
                          <a:effectLst/>
                        </a:rPr>
                        <a:t>polyethylenglycol</a:t>
                      </a:r>
                      <a:r>
                        <a:rPr lang="da-DK" sz="1600" b="1" u="none" strike="noStrike" dirty="0">
                          <a:effectLst/>
                        </a:rPr>
                        <a:t> og glycerol </a:t>
                      </a:r>
                      <a:r>
                        <a:rPr lang="da-DK" sz="1600" b="1" i="1" u="none" strike="noStrike" dirty="0">
                          <a:effectLst/>
                        </a:rPr>
                        <a:t>”</a:t>
                      </a:r>
                      <a:r>
                        <a:rPr lang="da-DK" sz="1600" b="1" i="1" u="none" strike="noStrike" dirty="0" err="1">
                          <a:effectLst/>
                        </a:rPr>
                        <a:t>Prevadh</a:t>
                      </a:r>
                      <a:r>
                        <a:rPr lang="da-DK" sz="1600" b="1" i="1" u="none" strike="noStrike" dirty="0">
                          <a:effectLst/>
                        </a:rPr>
                        <a:t>”</a:t>
                      </a:r>
                      <a:endParaRPr lang="da-DK" sz="1600" b="0" i="1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Der er muligvis </a:t>
                      </a:r>
                      <a:r>
                        <a:rPr lang="da-DK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færre adhærencer og øget klinisk graviditetsrate</a:t>
                      </a:r>
                      <a:r>
                        <a:rPr lang="da-DK" sz="1600" b="0" u="none" strike="noStrike" dirty="0">
                          <a:effectLst/>
                        </a:rPr>
                        <a:t> op til tre år efter brug af produktet ved fertilitetsbevarende åben </a:t>
                      </a:r>
                      <a:r>
                        <a:rPr lang="da-DK" sz="1600" b="0" u="none" strike="noStrike" dirty="0" err="1">
                          <a:effectLst/>
                        </a:rPr>
                        <a:t>myomektomi</a:t>
                      </a:r>
                      <a:r>
                        <a:rPr lang="da-DK" sz="1600" b="0" u="none" strike="noStrike" dirty="0">
                          <a:effectLst/>
                        </a:rPr>
                        <a:t>.</a:t>
                      </a:r>
                      <a:endParaRPr lang="da-DK" sz="1600" b="0" i="0" u="none" strike="noStrik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2b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831853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thaiDist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 err="1">
                          <a:effectLst/>
                        </a:rPr>
                        <a:t>Fibrinark</a:t>
                      </a:r>
                      <a:endParaRPr lang="da-DK" sz="1600" b="0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Der foreligger umiddelbart </a:t>
                      </a:r>
                      <a:r>
                        <a:rPr lang="da-DK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ikke evidens </a:t>
                      </a:r>
                      <a:r>
                        <a:rPr lang="da-DK" sz="1600" b="0" u="none" strike="noStrike" dirty="0">
                          <a:effectLst/>
                        </a:rPr>
                        <a:t>for at behandling med </a:t>
                      </a:r>
                      <a:r>
                        <a:rPr lang="da-DK" sz="1600" b="0" u="none" strike="noStrike" dirty="0" err="1">
                          <a:effectLst/>
                        </a:rPr>
                        <a:t>fibrinark</a:t>
                      </a:r>
                      <a:r>
                        <a:rPr lang="da-DK" sz="1600" b="0" u="none" strike="noStrike" dirty="0">
                          <a:effectLst/>
                        </a:rPr>
                        <a:t> i forbindelse med laparoskopisk </a:t>
                      </a:r>
                      <a:r>
                        <a:rPr lang="da-DK" sz="1600" b="0" u="none" strike="noStrike" dirty="0" err="1">
                          <a:effectLst/>
                        </a:rPr>
                        <a:t>myomektomi</a:t>
                      </a:r>
                      <a:r>
                        <a:rPr lang="da-DK" sz="1600" b="0" u="none" strike="noStrike" dirty="0">
                          <a:effectLst/>
                        </a:rPr>
                        <a:t> kan nedsætte forekomsten af postoperative adhærencer. </a:t>
                      </a:r>
                      <a:endParaRPr lang="da-D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3a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04987520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>
                          <a:effectLst/>
                        </a:rPr>
                        <a:t>D,L-</a:t>
                      </a:r>
                      <a:r>
                        <a:rPr lang="da-DK" sz="1600" b="1" u="none" strike="noStrike" dirty="0" err="1">
                          <a:effectLst/>
                        </a:rPr>
                        <a:t>polylactid</a:t>
                      </a:r>
                      <a:r>
                        <a:rPr lang="da-DK" sz="1600" b="1" u="none" strike="noStrike" dirty="0">
                          <a:effectLst/>
                        </a:rPr>
                        <a:t>-e-</a:t>
                      </a:r>
                      <a:r>
                        <a:rPr lang="da-DK" sz="1600" b="1" u="none" strike="noStrike" dirty="0" err="1">
                          <a:effectLst/>
                        </a:rPr>
                        <a:t>caprolacton</a:t>
                      </a:r>
                      <a:r>
                        <a:rPr lang="da-DK" sz="1600" b="1" u="none" strike="noStrike" dirty="0">
                          <a:effectLst/>
                        </a:rPr>
                        <a:t>-</a:t>
                      </a:r>
                      <a:r>
                        <a:rPr lang="da-DK" sz="1600" b="1" u="none" strike="noStrike" dirty="0" err="1">
                          <a:effectLst/>
                        </a:rPr>
                        <a:t>trimethylen-carbonat</a:t>
                      </a:r>
                      <a:r>
                        <a:rPr lang="da-DK" sz="1600" b="1" u="none" strike="noStrike" dirty="0">
                          <a:effectLst/>
                        </a:rPr>
                        <a:t> </a:t>
                      </a:r>
                      <a:r>
                        <a:rPr lang="da-DK" sz="1600" b="1" u="none" strike="noStrike" dirty="0" err="1">
                          <a:effectLst/>
                        </a:rPr>
                        <a:t>Copolymer</a:t>
                      </a:r>
                      <a:r>
                        <a:rPr lang="da-DK" sz="1600" b="1" u="none" strike="noStrike" dirty="0">
                          <a:effectLst/>
                        </a:rPr>
                        <a:t> </a:t>
                      </a:r>
                      <a:endParaRPr lang="da-DK" sz="1600" b="0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Der foreligger </a:t>
                      </a:r>
                      <a:r>
                        <a:rPr lang="da-DK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ingen evidens </a:t>
                      </a:r>
                      <a:r>
                        <a:rPr lang="da-DK" sz="1600" b="0" u="none" strike="noStrike" dirty="0">
                          <a:effectLst/>
                        </a:rPr>
                        <a:t>vedrørende produktets adhærencereducerende egenskaber. Muligvis er produktet sikkert at anvende på kort sigt, men der foreligger ingen evidens omkring eventuelle langtidskonsekvenser.</a:t>
                      </a:r>
                      <a:endParaRPr lang="da-DK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3a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6244233"/>
                  </a:ext>
                </a:extLst>
              </a:tr>
              <a:tr h="695343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1" u="none" strike="noStrike" dirty="0">
                          <a:effectLst/>
                        </a:rPr>
                        <a:t>Overflade gelatinefilm  </a:t>
                      </a:r>
                      <a:endParaRPr lang="da-DK" sz="1600" b="0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600" b="0" u="none" strike="noStrike" dirty="0">
                          <a:effectLst/>
                        </a:rPr>
                        <a:t>Der foreligger </a:t>
                      </a:r>
                      <a:r>
                        <a:rPr lang="da-DK" sz="16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ingen evidens</a:t>
                      </a:r>
                      <a:r>
                        <a:rPr lang="da-DK" sz="1600" b="1" u="none" strike="noStrike" dirty="0">
                          <a:effectLst/>
                        </a:rPr>
                        <a:t> </a:t>
                      </a:r>
                      <a:r>
                        <a:rPr lang="da-DK" sz="1600" b="0" u="none" strike="noStrike" dirty="0">
                          <a:effectLst/>
                        </a:rPr>
                        <a:t>vedrørende produktets adhærencereducerende egenskaber. Muligvis er produktet sikkert at anvende på kort sigt, men der foreligger ingen evidens omkring eventuelle langtidskonsekvenser.  </a:t>
                      </a:r>
                    </a:p>
                  </a:txBody>
                  <a:tcPr marL="32565" marR="32565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a-DK" sz="1800" b="0" u="none" strike="noStrike" dirty="0">
                          <a:effectLst/>
                        </a:rPr>
                        <a:t>4</a:t>
                      </a:r>
                      <a:endParaRPr lang="da-DK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65" marR="32565" marT="452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875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08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ommendations for requesting recommendations | Science | AAAS">
            <a:extLst>
              <a:ext uri="{FF2B5EF4-FFF2-40B4-BE49-F238E27FC236}">
                <a16:creationId xmlns:a16="http://schemas.microsoft.com/office/drawing/2014/main" id="{0A31AA3C-526A-9A44-8C21-E93758BB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E694B25-5B2C-0E9F-0267-03595BE82A80}"/>
              </a:ext>
            </a:extLst>
          </p:cNvPr>
          <p:cNvSpPr txBox="1"/>
          <p:nvPr/>
        </p:nvSpPr>
        <p:spPr>
          <a:xfrm>
            <a:off x="3024934" y="3105834"/>
            <a:ext cx="564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/>
              <a:t>Kliniske rekommendationer</a:t>
            </a:r>
          </a:p>
        </p:txBody>
      </p:sp>
    </p:spTree>
    <p:extLst>
      <p:ext uri="{BB962C8B-B14F-4D97-AF65-F5344CB8AC3E}">
        <p14:creationId xmlns:p14="http://schemas.microsoft.com/office/powerpoint/2010/main" val="1660175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EE7A6511-E316-4B41-B03F-B0B5EF2AB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44"/>
              </p:ext>
            </p:extLst>
          </p:nvPr>
        </p:nvGraphicFramePr>
        <p:xfrm>
          <a:off x="292665" y="1214204"/>
          <a:ext cx="11606669" cy="529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624">
                  <a:extLst>
                    <a:ext uri="{9D8B030D-6E8A-4147-A177-3AD203B41FA5}">
                      <a16:colId xmlns:a16="http://schemas.microsoft.com/office/drawing/2014/main" val="3628386392"/>
                    </a:ext>
                  </a:extLst>
                </a:gridCol>
                <a:gridCol w="8094688">
                  <a:extLst>
                    <a:ext uri="{9D8B030D-6E8A-4147-A177-3AD203B41FA5}">
                      <a16:colId xmlns:a16="http://schemas.microsoft.com/office/drawing/2014/main" val="2025044767"/>
                    </a:ext>
                  </a:extLst>
                </a:gridCol>
                <a:gridCol w="1196357">
                  <a:extLst>
                    <a:ext uri="{9D8B030D-6E8A-4147-A177-3AD203B41FA5}">
                      <a16:colId xmlns:a16="http://schemas.microsoft.com/office/drawing/2014/main" val="2066126276"/>
                    </a:ext>
                  </a:extLst>
                </a:gridCol>
              </a:tblGrid>
              <a:tr h="28386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Rekommandation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Styrke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046161"/>
                  </a:ext>
                </a:extLst>
              </a:tr>
              <a:tr h="953858">
                <a:tc>
                  <a:txBody>
                    <a:bodyPr/>
                    <a:lstStyle/>
                    <a:p>
                      <a:pPr algn="l"/>
                      <a:r>
                        <a:rPr lang="da-DK" sz="1800" b="0" dirty="0">
                          <a:latin typeface="+mn-lt"/>
                          <a:cs typeface="Arial" panose="020B0604020202020204" pitchFamily="34" charset="0"/>
                        </a:rPr>
                        <a:t>Oxideret regenereret cellulose</a:t>
                      </a:r>
                      <a:br>
                        <a:rPr lang="da-DK" sz="1800" b="1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a-DK" sz="1800" b="1" i="1" dirty="0">
                          <a:latin typeface="+mn-lt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da-DK" sz="1800" b="1" i="1" dirty="0" err="1">
                          <a:latin typeface="+mn-lt"/>
                          <a:cs typeface="Arial" panose="020B0604020202020204" pitchFamily="34" charset="0"/>
                        </a:rPr>
                        <a:t>Interceed</a:t>
                      </a:r>
                      <a:r>
                        <a:rPr lang="da-DK" sz="1800" b="1" i="1" dirty="0">
                          <a:latin typeface="+mn-lt"/>
                          <a:cs typeface="Arial" panose="020B0604020202020204" pitchFamily="34" charset="0"/>
                        </a:rPr>
                        <a:t>”</a:t>
                      </a:r>
                      <a:endParaRPr lang="da-DK" sz="18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Det skønnes relevant at overveje anvendelse af oxideret cellulose som adhærenceprofylakse og fertilitetsfremmende tiltag ved gynækologisk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laparoskopi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laparotomi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l"/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OBS: der skal sikres fuldstændig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hæmostase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inden brug af produktet.</a:t>
                      </a:r>
                      <a:r>
                        <a:rPr lang="da-DK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da-DK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818735"/>
                  </a:ext>
                </a:extLst>
              </a:tr>
              <a:tr h="1238342">
                <a:tc>
                  <a:txBody>
                    <a:bodyPr/>
                    <a:lstStyle/>
                    <a:p>
                      <a:pPr algn="l"/>
                      <a:r>
                        <a:rPr lang="da-DK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Hyaluronsyre</a:t>
                      </a:r>
                      <a:r>
                        <a:rPr lang="da-DK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carboxymethyl</a:t>
                      </a:r>
                      <a:r>
                        <a:rPr lang="da-DK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-cellulose</a:t>
                      </a:r>
                    </a:p>
                    <a:p>
                      <a:pPr algn="l"/>
                      <a:r>
                        <a:rPr lang="da-DK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da-DK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Seprafilm</a:t>
                      </a:r>
                      <a:r>
                        <a:rPr lang="da-DK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da-D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Det skønnes relevant at overveje anvendelse af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hyaloronsyre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carboxymethylcellulose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ved åben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myomektomi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for at forebygge adhærencedannelse. Det er uvist, om dette har indflydelse på fertiliteten. Der foreligger ingen evidens vedrørende brug af produktet ved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laparoskopi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a-DK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da-DK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832681"/>
                  </a:ext>
                </a:extLst>
              </a:tr>
              <a:tr h="1238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Ekspanderet </a:t>
                      </a:r>
                      <a:r>
                        <a:rPr lang="da-DK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polytetrafluorethylen</a:t>
                      </a:r>
                      <a:endParaRPr lang="da-D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”Gore-Tex”</a:t>
                      </a:r>
                    </a:p>
                    <a:p>
                      <a:pPr algn="l"/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 udvalgte cases kan man eventuelt overveje at anvende ekspanderet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polytetrafluorethylen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som adhærenceprofylakse ved åben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myomektomi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men udelukkende hvis dette kombineres med senere fjernelse af produktet, da eventuelle langtidskonsekvenser af dette ikke-absorberbare produkt er ukendte.</a:t>
                      </a:r>
                      <a:r>
                        <a:rPr lang="da-DK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da-DK" sz="1800" i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713069"/>
                  </a:ext>
                </a:extLst>
              </a:tr>
              <a:tr h="1238342">
                <a:tc>
                  <a:txBody>
                    <a:bodyPr/>
                    <a:lstStyle/>
                    <a:p>
                      <a:pPr algn="l"/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Kollagenmembran med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polyethylen-glycol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og glycerol</a:t>
                      </a:r>
                    </a:p>
                    <a:p>
                      <a:pPr algn="l"/>
                      <a:r>
                        <a:rPr lang="da-D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da-DK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Prevadh</a:t>
                      </a:r>
                      <a:r>
                        <a:rPr lang="da-D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 kan overveje at anvende kollagenmembran med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polyethylenglycol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og glycerol som adhærenceprofylakse og fertilitetsfremmende tiltag ved åben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myomektomi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men evidens på området er sparsom.</a:t>
                      </a:r>
                      <a:r>
                        <a:rPr lang="da-DK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da-DK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>
                          <a:latin typeface="+mn-lt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391488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31C9C4DB-1811-1E4F-811B-F2EC64757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5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sz="2800" dirty="0"/>
              <a:t>PICO 1 - Rekommandationer</a:t>
            </a:r>
          </a:p>
        </p:txBody>
      </p:sp>
    </p:spTree>
    <p:extLst>
      <p:ext uri="{BB962C8B-B14F-4D97-AF65-F5344CB8AC3E}">
        <p14:creationId xmlns:p14="http://schemas.microsoft.com/office/powerpoint/2010/main" val="3209091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1FC07A10-C889-194B-B4B2-3841040DF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731486"/>
              </p:ext>
            </p:extLst>
          </p:nvPr>
        </p:nvGraphicFramePr>
        <p:xfrm>
          <a:off x="414727" y="2111602"/>
          <a:ext cx="11362545" cy="2681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873">
                  <a:extLst>
                    <a:ext uri="{9D8B030D-6E8A-4147-A177-3AD203B41FA5}">
                      <a16:colId xmlns:a16="http://schemas.microsoft.com/office/drawing/2014/main" val="317120058"/>
                    </a:ext>
                  </a:extLst>
                </a:gridCol>
                <a:gridCol w="7046625">
                  <a:extLst>
                    <a:ext uri="{9D8B030D-6E8A-4147-A177-3AD203B41FA5}">
                      <a16:colId xmlns:a16="http://schemas.microsoft.com/office/drawing/2014/main" val="3588355668"/>
                    </a:ext>
                  </a:extLst>
                </a:gridCol>
                <a:gridCol w="1454047">
                  <a:extLst>
                    <a:ext uri="{9D8B030D-6E8A-4147-A177-3AD203B41FA5}">
                      <a16:colId xmlns:a16="http://schemas.microsoft.com/office/drawing/2014/main" val="340427158"/>
                    </a:ext>
                  </a:extLst>
                </a:gridCol>
              </a:tblGrid>
              <a:tr h="4874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dirty="0"/>
                        <a:t>Produkt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dirty="0"/>
                        <a:t>Rekommandation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dirty="0"/>
                        <a:t>Styrke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767459"/>
                  </a:ext>
                </a:extLst>
              </a:tr>
              <a:tr h="48740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800" b="0" dirty="0" err="1"/>
                        <a:t>Fibrinark</a:t>
                      </a:r>
                      <a:endParaRPr lang="da-DK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Anvendelse af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fibrinark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anbefales ikke som adhærenceprofylakse, da der ikke er evidens for nogen effekt af produktet.</a:t>
                      </a:r>
                      <a:r>
                        <a:rPr lang="da-DK" sz="1800" dirty="0">
                          <a:effectLst/>
                        </a:rPr>
                        <a:t> 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/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885609"/>
                  </a:ext>
                </a:extLst>
              </a:tr>
              <a:tr h="487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D,L-</a:t>
                      </a:r>
                      <a:r>
                        <a:rPr lang="da-DK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polylactid</a:t>
                      </a:r>
                      <a:r>
                        <a:rPr lang="da-DK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-e-</a:t>
                      </a:r>
                      <a:r>
                        <a:rPr lang="da-DK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caprolacton</a:t>
                      </a:r>
                      <a:r>
                        <a:rPr lang="da-DK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da-DK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trimethylen-carbonat</a:t>
                      </a:r>
                      <a:r>
                        <a:rPr lang="da-DK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Copolymer</a:t>
                      </a:r>
                      <a:endParaRPr lang="da-DK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Produktet kan ikke anbefales som adhærenceprofylakse, da der ikke findes evidens omkring effekten af produktet.</a:t>
                      </a:r>
                      <a:r>
                        <a:rPr lang="da-DK" sz="1800" dirty="0">
                          <a:effectLst/>
                        </a:rPr>
                        <a:t> 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6041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Overflade gelatinefilm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Produktet kan ikke anbefales som adhærenceprofylakse, da der ikke findes evidens omkring effekten af produktet.</a:t>
                      </a:r>
                      <a:r>
                        <a:rPr lang="da-DK" sz="1800" dirty="0">
                          <a:effectLst/>
                        </a:rPr>
                        <a:t> 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3892021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F2D343F3-C538-BF45-859A-9A1B0581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5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sz="2800" dirty="0"/>
              <a:t>PICO 1 - Rekommandationer</a:t>
            </a:r>
          </a:p>
        </p:txBody>
      </p:sp>
    </p:spTree>
    <p:extLst>
      <p:ext uri="{BB962C8B-B14F-4D97-AF65-F5344CB8AC3E}">
        <p14:creationId xmlns:p14="http://schemas.microsoft.com/office/powerpoint/2010/main" val="3930277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8BDB2-558A-7CBA-48FC-B030A2428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Valg af produkt</a:t>
            </a:r>
          </a:p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r>
              <a:rPr lang="da-DK" sz="2400" dirty="0" err="1"/>
              <a:t>Laparoskopi</a:t>
            </a:r>
            <a:endParaRPr lang="da-DK" sz="2400" dirty="0"/>
          </a:p>
          <a:p>
            <a:r>
              <a:rPr lang="da-DK" sz="2400" dirty="0"/>
              <a:t>Oxideret regenereret cellulose - ”</a:t>
            </a:r>
            <a:r>
              <a:rPr lang="da-DK" sz="2400" dirty="0" err="1"/>
              <a:t>Interceed</a:t>
            </a:r>
            <a:r>
              <a:rPr lang="da-DK" sz="2400" dirty="0"/>
              <a:t>”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 err="1"/>
              <a:t>Laparotomi</a:t>
            </a:r>
            <a:endParaRPr lang="da-DK" sz="2400" dirty="0"/>
          </a:p>
          <a:p>
            <a:r>
              <a:rPr lang="da-DK" sz="2400" dirty="0" err="1"/>
              <a:t>Hyaluronsyre</a:t>
            </a:r>
            <a:r>
              <a:rPr lang="da-DK" sz="2400" dirty="0"/>
              <a:t> og </a:t>
            </a:r>
            <a:r>
              <a:rPr lang="da-DK" sz="2400" dirty="0" err="1"/>
              <a:t>carboxymethylcellulose</a:t>
            </a:r>
            <a:r>
              <a:rPr lang="da-DK" sz="2400" dirty="0"/>
              <a:t> - ”</a:t>
            </a:r>
            <a:r>
              <a:rPr lang="da-DK" sz="2400" dirty="0" err="1"/>
              <a:t>Seprafilm</a:t>
            </a:r>
            <a:r>
              <a:rPr lang="da-DK" sz="2400" dirty="0"/>
              <a:t>”</a:t>
            </a:r>
          </a:p>
          <a:p>
            <a:r>
              <a:rPr lang="da-DK" sz="2400" dirty="0"/>
              <a:t>Oxideret regenereret cellulose - ”</a:t>
            </a:r>
            <a:r>
              <a:rPr lang="da-DK" sz="2400" dirty="0" err="1"/>
              <a:t>Interceed</a:t>
            </a:r>
            <a:r>
              <a:rPr lang="da-DK" sz="2400" dirty="0"/>
              <a:t>”</a:t>
            </a:r>
            <a:endParaRPr lang="da-DK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1D7EE7C-7E74-4446-9BCD-8E11C61A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1 - Konklusion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7984128-6EC1-B646-BB59-06CA6690D7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550" y="2666178"/>
            <a:ext cx="1179134" cy="1405717"/>
          </a:xfrm>
          <a:prstGeom prst="rect">
            <a:avLst/>
          </a:prstGeom>
        </p:spPr>
      </p:pic>
      <p:pic>
        <p:nvPicPr>
          <p:cNvPr id="10" name="Billede 9" descr="Et billede, der indeholder tekst, mørk&#10;&#10;Automatisk genereret beskrivelse">
            <a:extLst>
              <a:ext uri="{FF2B5EF4-FFF2-40B4-BE49-F238E27FC236}">
                <a16:creationId xmlns:a16="http://schemas.microsoft.com/office/drawing/2014/main" id="{FC95A3C6-8B40-9147-B381-60D8667BD2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73479">
            <a:off x="9136487" y="4138433"/>
            <a:ext cx="1669855" cy="16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0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9CAA4-17FD-F947-9E9A-51D96A92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Nu videre til PICO 2 og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E9074D-897B-A04C-9364-B80CD88A7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b="1" dirty="0"/>
              <a:t>Faste barriereprodukter</a:t>
            </a:r>
          </a:p>
          <a:p>
            <a:pPr lvl="1"/>
            <a:r>
              <a:rPr lang="da-DK" dirty="0"/>
              <a:t>Site </a:t>
            </a:r>
            <a:r>
              <a:rPr lang="da-DK" dirty="0" err="1"/>
              <a:t>specific</a:t>
            </a:r>
            <a:r>
              <a:rPr lang="da-DK" dirty="0"/>
              <a:t> adskillelse af vævsflader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Flydende/gel-produkter</a:t>
            </a:r>
          </a:p>
          <a:p>
            <a:pPr lvl="1"/>
            <a:r>
              <a:rPr lang="da-DK" dirty="0" err="1"/>
              <a:t>Hydroflotation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Farmakologiske produkter</a:t>
            </a:r>
          </a:p>
          <a:p>
            <a:pPr lvl="1"/>
            <a:r>
              <a:rPr lang="da-DK" dirty="0"/>
              <a:t>Mindsker inflammatoriske respons</a:t>
            </a:r>
            <a:br>
              <a:rPr lang="da-DK" dirty="0"/>
            </a:br>
            <a:r>
              <a:rPr lang="da-DK" dirty="0"/>
              <a:t>og/eller forbedrer </a:t>
            </a:r>
            <a:r>
              <a:rPr lang="da-DK" dirty="0" err="1"/>
              <a:t>hæmostase</a:t>
            </a:r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15C87998-92FF-6D4A-ABCA-EFB1F3B234C9}"/>
              </a:ext>
            </a:extLst>
          </p:cNvPr>
          <p:cNvCxnSpPr>
            <a:cxnSpLocks/>
          </p:cNvCxnSpPr>
          <p:nvPr/>
        </p:nvCxnSpPr>
        <p:spPr>
          <a:xfrm>
            <a:off x="7850204" y="2011680"/>
            <a:ext cx="6063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09909186-8731-7645-A53F-F4AA129F1495}"/>
              </a:ext>
            </a:extLst>
          </p:cNvPr>
          <p:cNvSpPr txBox="1"/>
          <p:nvPr/>
        </p:nvSpPr>
        <p:spPr>
          <a:xfrm>
            <a:off x="8620930" y="175007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1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809971C2-EADC-3B4A-96FF-DB1AB9051F5D}"/>
              </a:ext>
            </a:extLst>
          </p:cNvPr>
          <p:cNvCxnSpPr>
            <a:cxnSpLocks/>
          </p:cNvCxnSpPr>
          <p:nvPr/>
        </p:nvCxnSpPr>
        <p:spPr>
          <a:xfrm>
            <a:off x="7850204" y="3701906"/>
            <a:ext cx="6063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8865E81D-A823-794D-85BB-1CF6B40E59FB}"/>
              </a:ext>
            </a:extLst>
          </p:cNvPr>
          <p:cNvSpPr txBox="1"/>
          <p:nvPr/>
        </p:nvSpPr>
        <p:spPr>
          <a:xfrm>
            <a:off x="8620930" y="3440296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2</a:t>
            </a: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BF19581D-2F62-D24E-AB23-2372839DF06A}"/>
              </a:ext>
            </a:extLst>
          </p:cNvPr>
          <p:cNvCxnSpPr>
            <a:cxnSpLocks/>
          </p:cNvCxnSpPr>
          <p:nvPr/>
        </p:nvCxnSpPr>
        <p:spPr>
          <a:xfrm>
            <a:off x="7850204" y="4956441"/>
            <a:ext cx="6063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8841DB28-BB8E-4F4F-A136-FF4FE0F5A05D}"/>
              </a:ext>
            </a:extLst>
          </p:cNvPr>
          <p:cNvSpPr txBox="1"/>
          <p:nvPr/>
        </p:nvSpPr>
        <p:spPr>
          <a:xfrm>
            <a:off x="8620930" y="4694831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09B84B65-7F93-454B-560B-FFD068031792}"/>
                  </a:ext>
                </a:extLst>
              </p14:cNvPr>
              <p14:cNvContentPartPr/>
              <p14:nvPr/>
            </p14:nvContentPartPr>
            <p14:xfrm>
              <a:off x="9098805" y="1676209"/>
              <a:ext cx="1648800" cy="115524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09B84B65-7F93-454B-560B-FFD0680317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0805" y="1658569"/>
                <a:ext cx="1684440" cy="11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e 17">
            <a:extLst>
              <a:ext uri="{FF2B5EF4-FFF2-40B4-BE49-F238E27FC236}">
                <a16:creationId xmlns:a16="http://schemas.microsoft.com/office/drawing/2014/main" id="{F8CA2655-47A1-5F1E-95EA-4E418A150DF3}"/>
              </a:ext>
            </a:extLst>
          </p:cNvPr>
          <p:cNvGrpSpPr/>
          <p:nvPr/>
        </p:nvGrpSpPr>
        <p:grpSpPr>
          <a:xfrm>
            <a:off x="7642965" y="3195049"/>
            <a:ext cx="3171240" cy="2963520"/>
            <a:chOff x="7642965" y="3195049"/>
            <a:chExt cx="3171240" cy="29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2DC0FF9B-9799-ED8E-8BE8-0147F2299F5A}"/>
                    </a:ext>
                  </a:extLst>
                </p14:cNvPr>
                <p14:cNvContentPartPr/>
                <p14:nvPr/>
              </p14:nvContentPartPr>
              <p14:xfrm>
                <a:off x="7760325" y="3195049"/>
                <a:ext cx="2956680" cy="13464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2DC0FF9B-9799-ED8E-8BE8-0147F2299F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42325" y="3177409"/>
                  <a:ext cx="2992320" cy="13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ECCB3A79-EE3F-71E9-7866-40F7620F9E26}"/>
                    </a:ext>
                  </a:extLst>
                </p14:cNvPr>
                <p14:cNvContentPartPr/>
                <p14:nvPr/>
              </p14:nvContentPartPr>
              <p14:xfrm>
                <a:off x="7642965" y="4205569"/>
                <a:ext cx="3171240" cy="195300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ECCB3A79-EE3F-71E9-7866-40F7620F9E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24965" y="4187569"/>
                  <a:ext cx="3206880" cy="198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4945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9951E-B255-1548-A500-49114EC7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2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7761F6-EF61-F54C-9551-0E18CDFB0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dirty="0"/>
              <a:t>Klinisk spørgsmål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08C18FFF-B2EC-1848-E053-306D07A32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5458"/>
              </p:ext>
            </p:extLst>
          </p:nvPr>
        </p:nvGraphicFramePr>
        <p:xfrm>
          <a:off x="838200" y="2693773"/>
          <a:ext cx="10072816" cy="238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2816">
                  <a:extLst>
                    <a:ext uri="{9D8B030D-6E8A-4147-A177-3AD203B41FA5}">
                      <a16:colId xmlns:a16="http://schemas.microsoft.com/office/drawing/2014/main" val="3442386617"/>
                    </a:ext>
                  </a:extLst>
                </a:gridCol>
              </a:tblGrid>
              <a:tr h="2384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800" dirty="0">
                        <a:solidFill>
                          <a:schemeClr val="tx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Kan adhærenceforebyggende </a:t>
                      </a:r>
                      <a:r>
                        <a:rPr lang="da-DK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flydende</a:t>
                      </a: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barriereprodukter</a:t>
                      </a:r>
                      <a:b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nedsætte risikoen for postoperative intraabdominale adhærencer efter gynækologisk kirurgi?</a:t>
                      </a: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a-DK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8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82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766BC-1D1D-C881-2AD5-AA3D5144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2: flydende/gel-produkter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331788-1D94-BC52-9142-8CF320D3C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234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sz="2000" dirty="0"/>
              <a:t>Forskellige produkter</a:t>
            </a:r>
          </a:p>
          <a:p>
            <a:pPr>
              <a:lnSpc>
                <a:spcPct val="120000"/>
              </a:lnSpc>
            </a:pPr>
            <a:r>
              <a:rPr lang="da-DK" sz="2000" dirty="0"/>
              <a:t>Overordnede inddeling</a:t>
            </a:r>
          </a:p>
          <a:p>
            <a:pPr marL="971550" lvl="1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da-DK" sz="2000" b="1" dirty="0"/>
              <a:t>Flydende produkter: </a:t>
            </a:r>
            <a:r>
              <a:rPr lang="da-DK" sz="2000" dirty="0" err="1"/>
              <a:t>Instillering</a:t>
            </a:r>
            <a:r>
              <a:rPr lang="da-DK" sz="2000" dirty="0"/>
              <a:t> af væske i bughulen under eller efter operationen</a:t>
            </a:r>
            <a:endParaRPr lang="da-DK" sz="2000" b="1" dirty="0"/>
          </a:p>
          <a:p>
            <a:pPr marL="971550" lvl="1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da-DK" sz="2000" b="1" dirty="0"/>
              <a:t>Gelprodukter: </a:t>
            </a:r>
            <a:r>
              <a:rPr lang="da-DK" sz="2000" dirty="0"/>
              <a:t>Anvendelse af gelbaserede produkter i bughulen som beskyttende coating af </a:t>
            </a:r>
            <a:r>
              <a:rPr lang="da-DK" sz="2000" dirty="0" err="1"/>
              <a:t>serosa</a:t>
            </a:r>
            <a:r>
              <a:rPr lang="da-DK" sz="2000" dirty="0"/>
              <a:t>                                                                     </a:t>
            </a:r>
          </a:p>
          <a:p>
            <a:pPr marL="0" indent="0">
              <a:lnSpc>
                <a:spcPct val="120000"/>
              </a:lnSpc>
              <a:buNone/>
            </a:pPr>
            <a:endParaRPr lang="da-DK" sz="2000" dirty="0"/>
          </a:p>
          <a:p>
            <a:pPr>
              <a:lnSpc>
                <a:spcPct val="120000"/>
              </a:lnSpc>
            </a:pPr>
            <a:r>
              <a:rPr lang="da-DK" sz="2000" dirty="0"/>
              <a:t>Central virkningsmekanisme: ”</a:t>
            </a:r>
            <a:r>
              <a:rPr lang="da-DK" sz="2000" i="1" dirty="0" err="1"/>
              <a:t>Hydroflotation</a:t>
            </a:r>
            <a:r>
              <a:rPr lang="da-DK" sz="20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525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4B11DD3-E60B-7F5C-FE00-B1957986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35853"/>
            <a:ext cx="10515600" cy="953979"/>
          </a:xfrm>
        </p:spPr>
        <p:txBody>
          <a:bodyPr anchor="t">
            <a:normAutofit/>
          </a:bodyPr>
          <a:lstStyle/>
          <a:p>
            <a:r>
              <a:rPr lang="da-DK" sz="2800" dirty="0"/>
              <a:t>Oversigt over flydende og gelprodukter</a:t>
            </a:r>
          </a:p>
        </p:txBody>
      </p:sp>
      <p:sp>
        <p:nvSpPr>
          <p:cNvPr id="8" name="Pladsholder til indhold 8">
            <a:extLst>
              <a:ext uri="{FF2B5EF4-FFF2-40B4-BE49-F238E27FC236}">
                <a16:creationId xmlns:a16="http://schemas.microsoft.com/office/drawing/2014/main" id="{56EB4644-F414-B4AE-4D2E-9D4BC77B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89832"/>
            <a:ext cx="10515600" cy="51682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1900" b="1" dirty="0"/>
              <a:t>Flydende produkter</a:t>
            </a:r>
          </a:p>
          <a:p>
            <a:pPr lvl="1"/>
            <a:r>
              <a:rPr lang="da-DK" sz="1900" dirty="0"/>
              <a:t>Ringer-Laktat</a:t>
            </a:r>
          </a:p>
          <a:p>
            <a:pPr lvl="1"/>
            <a:r>
              <a:rPr lang="da-DK" sz="1900" dirty="0"/>
              <a:t>4% </a:t>
            </a:r>
            <a:r>
              <a:rPr lang="da-DK" sz="1900" dirty="0" err="1"/>
              <a:t>Icodextrin</a:t>
            </a:r>
            <a:r>
              <a:rPr lang="da-DK" sz="1900" dirty="0"/>
              <a:t> (</a:t>
            </a:r>
            <a:r>
              <a:rPr lang="da-DK" sz="1900" b="1" dirty="0"/>
              <a:t>Adept</a:t>
            </a:r>
            <a:r>
              <a:rPr lang="da-DK" sz="1900" dirty="0"/>
              <a:t>)</a:t>
            </a:r>
          </a:p>
          <a:p>
            <a:pPr lvl="1"/>
            <a:r>
              <a:rPr lang="da-DK" sz="1900" dirty="0"/>
              <a:t>Dextran</a:t>
            </a:r>
          </a:p>
          <a:p>
            <a:pPr marL="0" indent="0">
              <a:buNone/>
            </a:pPr>
            <a:endParaRPr lang="da-DK" sz="1900" dirty="0"/>
          </a:p>
          <a:p>
            <a:pPr marL="0" indent="0">
              <a:buNone/>
            </a:pPr>
            <a:r>
              <a:rPr lang="da-DK" sz="1900" b="1" dirty="0"/>
              <a:t>Gel produkter</a:t>
            </a:r>
          </a:p>
          <a:p>
            <a:pPr lvl="1"/>
            <a:r>
              <a:rPr lang="da-DK" sz="1900" dirty="0" err="1"/>
              <a:t>Hyaluronsyre</a:t>
            </a:r>
            <a:r>
              <a:rPr lang="da-DK" sz="1900" dirty="0"/>
              <a:t> gel (auto-krydslænket </a:t>
            </a:r>
            <a:r>
              <a:rPr lang="da-DK" sz="1900" dirty="0" err="1"/>
              <a:t>hyaluronsyre</a:t>
            </a:r>
            <a:r>
              <a:rPr lang="da-DK" sz="1900" dirty="0"/>
              <a:t>, new cross-</a:t>
            </a:r>
            <a:r>
              <a:rPr lang="da-DK" sz="1900" dirty="0" err="1"/>
              <a:t>linked</a:t>
            </a:r>
            <a:r>
              <a:rPr lang="da-DK" sz="1900" dirty="0"/>
              <a:t> </a:t>
            </a:r>
            <a:r>
              <a:rPr lang="da-DK" sz="1900" dirty="0" err="1"/>
              <a:t>hyaluronsyre</a:t>
            </a:r>
            <a:r>
              <a:rPr lang="da-DK" sz="1900" dirty="0"/>
              <a:t>)    </a:t>
            </a:r>
          </a:p>
          <a:p>
            <a:pPr lvl="1"/>
            <a:r>
              <a:rPr lang="da-DK" sz="1900" dirty="0" err="1"/>
              <a:t>Jernbundet</a:t>
            </a:r>
            <a:r>
              <a:rPr lang="da-DK" sz="1900" dirty="0"/>
              <a:t> </a:t>
            </a:r>
            <a:r>
              <a:rPr lang="da-DK" sz="1900" dirty="0" err="1"/>
              <a:t>hyaluronsyre</a:t>
            </a:r>
            <a:r>
              <a:rPr lang="da-DK" sz="1900" dirty="0"/>
              <a:t> </a:t>
            </a:r>
          </a:p>
          <a:p>
            <a:pPr lvl="1"/>
            <a:r>
              <a:rPr lang="da-DK" sz="1900" dirty="0"/>
              <a:t>Spraybar barriere-gel baseret på dextrin polymer (</a:t>
            </a:r>
            <a:r>
              <a:rPr lang="da-DK" sz="1900" b="1" dirty="0"/>
              <a:t>Adblock</a:t>
            </a:r>
            <a:r>
              <a:rPr lang="da-DK" sz="1900" dirty="0"/>
              <a:t>)</a:t>
            </a:r>
          </a:p>
          <a:p>
            <a:pPr lvl="1"/>
            <a:r>
              <a:rPr lang="da-DK" sz="1900" dirty="0" err="1">
                <a:effectLst/>
                <a:ea typeface="Calibri" panose="020F0502020204030204" pitchFamily="34" charset="0"/>
              </a:rPr>
              <a:t>Polyethylene</a:t>
            </a:r>
            <a:r>
              <a:rPr lang="da-DK" sz="1900" dirty="0">
                <a:effectLst/>
                <a:ea typeface="Calibri" panose="020F0502020204030204" pitchFamily="34" charset="0"/>
              </a:rPr>
              <a:t> </a:t>
            </a:r>
            <a:r>
              <a:rPr lang="da-DK" sz="1900" dirty="0" err="1">
                <a:effectLst/>
                <a:ea typeface="Calibri" panose="020F0502020204030204" pitchFamily="34" charset="0"/>
              </a:rPr>
              <a:t>oxide</a:t>
            </a:r>
            <a:r>
              <a:rPr lang="da-DK" sz="1900" dirty="0">
                <a:effectLst/>
                <a:ea typeface="Calibri" panose="020F0502020204030204" pitchFamily="34" charset="0"/>
              </a:rPr>
              <a:t> + </a:t>
            </a:r>
            <a:r>
              <a:rPr lang="da-DK" sz="1900" dirty="0" err="1">
                <a:effectLst/>
                <a:ea typeface="Calibri" panose="020F0502020204030204" pitchFamily="34" charset="0"/>
              </a:rPr>
              <a:t>carboxymethylcellulose</a:t>
            </a:r>
            <a:r>
              <a:rPr lang="da-DK" sz="1900" dirty="0">
                <a:effectLst/>
                <a:ea typeface="Calibri" panose="020F0502020204030204" pitchFamily="34" charset="0"/>
              </a:rPr>
              <a:t> </a:t>
            </a:r>
            <a:r>
              <a:rPr lang="da-DK" sz="1900" dirty="0" err="1">
                <a:effectLst/>
                <a:ea typeface="Calibri" panose="020F0502020204030204" pitchFamily="34" charset="0"/>
              </a:rPr>
              <a:t>viskoelastisk</a:t>
            </a:r>
            <a:r>
              <a:rPr lang="da-DK" sz="1900" dirty="0">
                <a:effectLst/>
                <a:ea typeface="Calibri" panose="020F0502020204030204" pitchFamily="34" charset="0"/>
              </a:rPr>
              <a:t> gel </a:t>
            </a:r>
            <a:br>
              <a:rPr lang="da-DK" sz="1900" dirty="0">
                <a:effectLst/>
                <a:ea typeface="Calibri" panose="020F0502020204030204" pitchFamily="34" charset="0"/>
              </a:rPr>
            </a:br>
            <a:r>
              <a:rPr lang="da-DK" sz="1900" dirty="0">
                <a:effectLst/>
                <a:ea typeface="Calibri" panose="020F0502020204030204" pitchFamily="34" charset="0"/>
              </a:rPr>
              <a:t>stabiliseret med </a:t>
            </a:r>
            <a:r>
              <a:rPr lang="da-DK" sz="1900" dirty="0" err="1">
                <a:effectLst/>
                <a:ea typeface="Calibri" panose="020F0502020204030204" pitchFamily="34" charset="0"/>
              </a:rPr>
              <a:t>calciumchlorid</a:t>
            </a:r>
            <a:r>
              <a:rPr lang="da-DK" sz="1900" dirty="0">
                <a:effectLst/>
                <a:ea typeface="Calibri" panose="020F0502020204030204" pitchFamily="34" charset="0"/>
              </a:rPr>
              <a:t> (PEO-CMC) (</a:t>
            </a:r>
            <a:r>
              <a:rPr lang="da-DK" sz="1900" b="1" dirty="0" err="1">
                <a:effectLst/>
                <a:ea typeface="Calibri" panose="020F0502020204030204" pitchFamily="34" charset="0"/>
              </a:rPr>
              <a:t>Oxiplex</a:t>
            </a:r>
            <a:r>
              <a:rPr lang="da-DK" sz="1900" b="1" dirty="0">
                <a:effectLst/>
                <a:ea typeface="Calibri" panose="020F0502020204030204" pitchFamily="34" charset="0"/>
              </a:rPr>
              <a:t>/AP Gel</a:t>
            </a:r>
            <a:r>
              <a:rPr lang="da-DK" sz="1900" dirty="0">
                <a:effectLst/>
                <a:ea typeface="Calibri" panose="020F0502020204030204" pitchFamily="34" charset="0"/>
              </a:rPr>
              <a:t>)</a:t>
            </a:r>
          </a:p>
          <a:p>
            <a:pPr lvl="1"/>
            <a:r>
              <a:rPr lang="da-DK" sz="1900" dirty="0" err="1">
                <a:effectLst/>
                <a:ea typeface="Calibri" panose="020F0502020204030204" pitchFamily="34" charset="0"/>
              </a:rPr>
              <a:t>Polyethylenglycol</a:t>
            </a:r>
            <a:r>
              <a:rPr lang="da-DK" sz="1900" dirty="0">
                <a:effectLst/>
                <a:ea typeface="Calibri" panose="020F0502020204030204" pitchFamily="34" charset="0"/>
              </a:rPr>
              <a:t> baserede gel</a:t>
            </a:r>
          </a:p>
          <a:p>
            <a:pPr lvl="1"/>
            <a:r>
              <a:rPr lang="da-DK" sz="1900" dirty="0">
                <a:effectLst/>
                <a:ea typeface="Calibri" panose="020F0502020204030204" pitchFamily="34" charset="0"/>
              </a:rPr>
              <a:t>Stivelsesbaseret polysakkaridpulver  (</a:t>
            </a:r>
            <a:r>
              <a:rPr lang="da-DK" sz="1900" b="1" dirty="0">
                <a:effectLst/>
                <a:ea typeface="Calibri" panose="020F0502020204030204" pitchFamily="34" charset="0"/>
              </a:rPr>
              <a:t>4DryField gel</a:t>
            </a:r>
            <a:r>
              <a:rPr lang="da-DK" sz="1900" dirty="0">
                <a:effectLst/>
                <a:ea typeface="Calibri" panose="020F0502020204030204" pitchFamily="34" charset="0"/>
              </a:rPr>
              <a:t>) </a:t>
            </a:r>
          </a:p>
          <a:p>
            <a:pPr marL="457200" lvl="1" indent="0">
              <a:buNone/>
            </a:pPr>
            <a:endParaRPr lang="da-DK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da-DK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Appendix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</a:t>
            </a:r>
            <a:r>
              <a:rPr lang="da-DK" sz="1400" dirty="0">
                <a:latin typeface="Calibri" panose="020F0502020204030204" pitchFamily="34" charset="0"/>
                <a:ea typeface="Calibri" panose="020F0502020204030204" pitchFamily="34" charset="0"/>
              </a:rPr>
              <a:t> i guidelinen</a:t>
            </a:r>
            <a:r>
              <a:rPr lang="da-DK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da-DK" sz="1400" dirty="0"/>
          </a:p>
        </p:txBody>
      </p:sp>
      <p:pic>
        <p:nvPicPr>
          <p:cNvPr id="9" name="Picture 2" descr="Sacando – maksuttomia kuvapankin valokuvia ja kuvia haulla Sacando">
            <a:extLst>
              <a:ext uri="{FF2B5EF4-FFF2-40B4-BE49-F238E27FC236}">
                <a16:creationId xmlns:a16="http://schemas.microsoft.com/office/drawing/2014/main" id="{32D7444D-DC06-D93A-17C4-C9F6485B8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1"/>
          <a:stretch/>
        </p:blipFill>
        <p:spPr bwMode="auto">
          <a:xfrm>
            <a:off x="8300236" y="3845693"/>
            <a:ext cx="3730752" cy="2912403"/>
          </a:xfrm>
          <a:prstGeom prst="rect">
            <a:avLst/>
          </a:prstGeom>
          <a:noFill/>
          <a:effectLst>
            <a:softEdge rad="177519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AF8FB-8AEE-C3A0-49A3-478FF4FA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Interessekonflikter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40786F-C136-34B3-CEF6-209BF5A1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i="1" dirty="0"/>
              <a:t>For både forfattere og </a:t>
            </a:r>
            <a:r>
              <a:rPr lang="da-DK" sz="2400" i="1" dirty="0" err="1"/>
              <a:t>reviewers</a:t>
            </a:r>
            <a:r>
              <a:rPr lang="da-DK" sz="2400" i="1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411888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0DFC5-05DB-2D00-AD30-5FABB5E3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2: Flydende/gel-produkter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7E2115-EB39-724D-B9BE-19624FFE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900" b="1" dirty="0"/>
              <a:t>Ved systematisk litteratursøgning identificeret 35 studier, herunder</a:t>
            </a:r>
          </a:p>
          <a:p>
            <a:pPr marL="0" indent="0">
              <a:buNone/>
            </a:pPr>
            <a:r>
              <a:rPr lang="da-DK" sz="1900" dirty="0"/>
              <a:t>	3 SR      </a:t>
            </a:r>
          </a:p>
          <a:p>
            <a:pPr marL="0" indent="0">
              <a:buNone/>
            </a:pPr>
            <a:r>
              <a:rPr lang="da-DK" sz="1900" dirty="0"/>
              <a:t>	9 RCT </a:t>
            </a:r>
          </a:p>
          <a:p>
            <a:pPr marL="0" indent="0">
              <a:buNone/>
            </a:pPr>
            <a:r>
              <a:rPr lang="da-DK" sz="1900" dirty="0"/>
              <a:t>	Resterende 23 RCT,  som indgik i de førstnævnte SR</a:t>
            </a:r>
          </a:p>
          <a:p>
            <a:r>
              <a:rPr lang="da-DK" sz="1900" b="1" dirty="0"/>
              <a:t>Derudover inkluderet yderligere 16 studier, som ikke indgik i den oprindelige søgning</a:t>
            </a:r>
          </a:p>
          <a:p>
            <a:pPr marL="0" indent="0">
              <a:buNone/>
            </a:pPr>
            <a:endParaRPr lang="da-DK" sz="1900" b="1" dirty="0"/>
          </a:p>
          <a:p>
            <a:r>
              <a:rPr lang="da-DK" sz="1900" b="1" dirty="0"/>
              <a:t>Gennemgang af litteratur og kvalitet af evidens</a:t>
            </a:r>
          </a:p>
          <a:p>
            <a:pPr lvl="1"/>
            <a:r>
              <a:rPr lang="da-DK" sz="1900" dirty="0"/>
              <a:t>Små studier</a:t>
            </a:r>
          </a:p>
          <a:p>
            <a:pPr lvl="1"/>
            <a:r>
              <a:rPr lang="da-DK" sz="1900" dirty="0"/>
              <a:t>Outcome ofte: </a:t>
            </a:r>
            <a:r>
              <a:rPr lang="da-DK" sz="1900" dirty="0" err="1"/>
              <a:t>second</a:t>
            </a:r>
            <a:r>
              <a:rPr lang="da-DK" sz="1900" dirty="0"/>
              <a:t> look </a:t>
            </a:r>
            <a:r>
              <a:rPr lang="da-DK" sz="1900" dirty="0" err="1"/>
              <a:t>laparoskopi</a:t>
            </a:r>
            <a:endParaRPr lang="da-DK" sz="1900" dirty="0"/>
          </a:p>
          <a:p>
            <a:pPr lvl="1"/>
            <a:r>
              <a:rPr lang="da-DK" sz="1900" dirty="0"/>
              <a:t>Forskellige tidspunkt for follow-up</a:t>
            </a:r>
          </a:p>
          <a:p>
            <a:pPr lvl="1"/>
            <a:r>
              <a:rPr lang="da-DK" sz="1900" dirty="0"/>
              <a:t>Forskellige typer gynækologisk kirurgi</a:t>
            </a:r>
          </a:p>
          <a:p>
            <a:pPr marL="457200" lvl="1" indent="0">
              <a:buNone/>
            </a:pPr>
            <a:endParaRPr lang="da-DK" sz="19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da-DK" sz="1900" dirty="0">
                <a:sym typeface="Wingdings" panose="05000000000000000000" pitchFamily="2" charset="2"/>
              </a:rPr>
              <a:t>  Vanskeligt at sammenligne pga. forskellige interventioner, follow-up og adhærencegradering</a:t>
            </a:r>
          </a:p>
          <a:p>
            <a:pPr marL="457200" lvl="1" indent="0">
              <a:buNone/>
            </a:pPr>
            <a:endParaRPr lang="da-DK" sz="19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a-DK" dirty="0">
              <a:sym typeface="Wingdings" panose="05000000000000000000" pitchFamily="2" charset="2"/>
            </a:endParaRPr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74054C77-0D02-5225-456A-0DADAECEAF27}"/>
              </a:ext>
            </a:extLst>
          </p:cNvPr>
          <p:cNvSpPr/>
          <p:nvPr/>
        </p:nvSpPr>
        <p:spPr>
          <a:xfrm>
            <a:off x="2583859" y="2159746"/>
            <a:ext cx="1500809" cy="1987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729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4562A-99A4-321C-4960-607534C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2" y="16784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2: flydende/gel-produkter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8814B3-3166-C66E-B6DD-96033EE1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17602"/>
            <a:ext cx="11353800" cy="5723614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buAutoNum type="arabicPeriod"/>
            </a:pPr>
            <a:r>
              <a:rPr lang="da-DK" sz="1800" b="1" dirty="0">
                <a:ea typeface="Times New Roman" panose="02020603050405020304" pitchFamily="18" charset="0"/>
              </a:rPr>
              <a:t>SR: </a:t>
            </a:r>
            <a:r>
              <a:rPr lang="da-DK" sz="1800" b="1" dirty="0" err="1">
                <a:effectLst/>
                <a:ea typeface="Times New Roman" panose="02020603050405020304" pitchFamily="18" charset="0"/>
              </a:rPr>
              <a:t>Cochane</a:t>
            </a:r>
            <a:r>
              <a:rPr lang="da-DK" sz="1800" b="1" dirty="0">
                <a:effectLst/>
                <a:ea typeface="Times New Roman" panose="02020603050405020304" pitchFamily="18" charset="0"/>
              </a:rPr>
              <a:t> review 2020 </a:t>
            </a:r>
            <a:r>
              <a:rPr lang="da-DK" sz="18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Ahmad 2020</a:t>
            </a:r>
            <a:r>
              <a:rPr lang="da-DK" sz="18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23 RCT inkluderet i metaanalysen</a:t>
            </a:r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a-DK" sz="1800" dirty="0">
                <a:ea typeface="Times New Roman" panose="02020603050405020304" pitchFamily="18" charset="0"/>
              </a:rPr>
              <a:t>Undersøgt: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Flydende vs kontrol</a:t>
            </a:r>
            <a:endParaRPr lang="da-DK" sz="18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da-DK" sz="1800" dirty="0">
                <a:ea typeface="Times New Roman" panose="02020603050405020304" pitchFamily="18" charset="0"/>
              </a:rPr>
              <a:t>Gel vs kontrol 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Flydende vs gel</a:t>
            </a:r>
          </a:p>
          <a:p>
            <a:pPr marL="342900" indent="-342900">
              <a:lnSpc>
                <a:spcPct val="115000"/>
              </a:lnSpc>
              <a:buAutoNum type="arabicPeriod"/>
            </a:pPr>
            <a:endParaRPr lang="da-DK" sz="1800" dirty="0"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AutoNum type="arabicPeriod"/>
            </a:pPr>
            <a:endParaRPr lang="da-DK" sz="18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a-DK" sz="1800" dirty="0">
                <a:ea typeface="Times New Roman" panose="02020603050405020304" pitchFamily="18" charset="0"/>
              </a:rPr>
              <a:t>(OBS: 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saltvand anvendes både som flydende intervention og som kontrol i de forskellige studier)</a:t>
            </a:r>
            <a:endParaRPr lang="da-DK" sz="18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endParaRPr lang="da-DK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77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4562A-99A4-321C-4960-607534C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2" y="16784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2: flydende/gel-produkter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8814B3-3166-C66E-B6DD-96033EE1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117602"/>
            <a:ext cx="11353800" cy="5723614"/>
          </a:xfrm>
        </p:spPr>
        <p:txBody>
          <a:bodyPr>
            <a:noAutofit/>
          </a:bodyPr>
          <a:lstStyle/>
          <a:p>
            <a:pPr marL="342900" indent="-342900">
              <a:lnSpc>
                <a:spcPct val="115000"/>
              </a:lnSpc>
              <a:buAutoNum type="arabicPeriod"/>
            </a:pPr>
            <a:r>
              <a:rPr lang="da-DK" sz="1800" b="1" dirty="0">
                <a:ea typeface="Times New Roman" panose="02020603050405020304" pitchFamily="18" charset="0"/>
              </a:rPr>
              <a:t>SR: </a:t>
            </a:r>
            <a:r>
              <a:rPr lang="da-DK" sz="1800" b="1" dirty="0" err="1">
                <a:effectLst/>
                <a:ea typeface="Times New Roman" panose="02020603050405020304" pitchFamily="18" charset="0"/>
              </a:rPr>
              <a:t>Cochane</a:t>
            </a:r>
            <a:r>
              <a:rPr lang="da-DK" sz="1800" b="1" dirty="0">
                <a:effectLst/>
                <a:ea typeface="Times New Roman" panose="02020603050405020304" pitchFamily="18" charset="0"/>
              </a:rPr>
              <a:t> review 2020 </a:t>
            </a:r>
            <a:r>
              <a:rPr lang="da-DK" sz="18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Ahmad 2020</a:t>
            </a:r>
            <a:r>
              <a:rPr lang="da-DK" sz="1800" b="1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 :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23 RCT inkluderet i metaanalysen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da-DK" sz="1800" b="1" u="sng" dirty="0">
                <a:effectLst/>
                <a:ea typeface="Times New Roman" panose="02020603050405020304" pitchFamily="18" charset="0"/>
              </a:rPr>
              <a:t>FLYDENDE PRODUKTER VS KONTROL: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800" b="1" dirty="0">
                <a:effectLst/>
                <a:ea typeface="Times New Roman" panose="02020603050405020304" pitchFamily="18" charset="0"/>
              </a:rPr>
              <a:t>Adhærencer</a:t>
            </a:r>
            <a:endParaRPr lang="da-DK" sz="1800" dirty="0">
              <a:effectLst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4 studier, n = 566, evidens af høj kvalitet</a:t>
            </a:r>
            <a:endParaRPr lang="da-DK" sz="1800" dirty="0"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 Signifikant reduktion af incidensen af adhærencer (OR = 0,34; 95% CI: 0,22  –  0,55</a:t>
            </a:r>
            <a:r>
              <a:rPr lang="da-DK" sz="1800" dirty="0">
                <a:ea typeface="Times New Roman" panose="02020603050405020304" pitchFamily="18" charset="0"/>
              </a:rPr>
              <a:t>;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 </a:t>
            </a:r>
            <a:r>
              <a:rPr lang="da-DK" sz="1800" dirty="0">
                <a:ea typeface="Times New Roman" panose="02020603050405020304" pitchFamily="18" charset="0"/>
              </a:rPr>
              <a:t> P 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&lt; 0,00001) 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 Risiko for adhærencer efter kirurgi reduceres fra 85% til 54%-75% ved brug af flydende produkter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800" b="1" dirty="0" err="1">
                <a:effectLst/>
                <a:ea typeface="Times New Roman" panose="02020603050405020304" pitchFamily="18" charset="0"/>
              </a:rPr>
              <a:t>Graviditetsoutcome</a:t>
            </a:r>
            <a:r>
              <a:rPr lang="da-DK" sz="1800" b="1" dirty="0">
                <a:effectLst/>
                <a:ea typeface="Times New Roman" panose="02020603050405020304" pitchFamily="18" charset="0"/>
              </a:rPr>
              <a:t>  </a:t>
            </a:r>
            <a:endParaRPr lang="da-DK" sz="1800" dirty="0">
              <a:effectLst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2 studier, n = 208, evidens af moderat kvalitet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a typeface="Times New Roman" panose="02020603050405020304" pitchFamily="18" charset="0"/>
              </a:rPr>
              <a:t> 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Ingen forskel på fødte børn (OR = 0,67; 95% CI: 0,29 – 1,58) og graviditetsraten </a:t>
            </a:r>
            <a:br>
              <a:rPr lang="da-DK" sz="1800" dirty="0">
                <a:effectLst/>
                <a:ea typeface="Times New Roman" panose="02020603050405020304" pitchFamily="18" charset="0"/>
              </a:rPr>
            </a:br>
            <a:r>
              <a:rPr lang="da-DK" sz="1800" dirty="0">
                <a:effectLst/>
                <a:ea typeface="Times New Roman" panose="02020603050405020304" pitchFamily="18" charset="0"/>
              </a:rPr>
              <a:t>(OR = 0,64; 95% CI: 0,36 – 1,14) 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800" b="1" dirty="0">
                <a:effectLst/>
                <a:ea typeface="Times New Roman" panose="02020603050405020304" pitchFamily="18" charset="0"/>
              </a:rPr>
              <a:t>Postoperative </a:t>
            </a:r>
            <a:r>
              <a:rPr lang="da-DK" sz="1800" b="1" dirty="0" err="1">
                <a:effectLst/>
                <a:ea typeface="Times New Roman" panose="02020603050405020304" pitchFamily="18" charset="0"/>
              </a:rPr>
              <a:t>abdominalsmerter</a:t>
            </a:r>
            <a:r>
              <a:rPr lang="da-DK" sz="1800" b="1" dirty="0">
                <a:effectLst/>
                <a:ea typeface="Times New Roman" panose="02020603050405020304" pitchFamily="18" charset="0"/>
              </a:rPr>
              <a:t> </a:t>
            </a:r>
            <a:endParaRPr lang="da-DK" sz="1800" dirty="0">
              <a:effectLst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1 studie, n = 226, </a:t>
            </a:r>
            <a:r>
              <a:rPr lang="da-DK" sz="1800" dirty="0">
                <a:ea typeface="Times New Roman" panose="02020603050405020304" pitchFamily="18" charset="0"/>
              </a:rPr>
              <a:t>evidens af lav kvalitet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Ingen forskel (OR = 1,05; 95% CI: 0,52 – 2,09)</a:t>
            </a:r>
          </a:p>
        </p:txBody>
      </p:sp>
    </p:spTree>
    <p:extLst>
      <p:ext uri="{BB962C8B-B14F-4D97-AF65-F5344CB8AC3E}">
        <p14:creationId xmlns:p14="http://schemas.microsoft.com/office/powerpoint/2010/main" val="3619296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92BB5-1B36-0D71-A48A-5897A50C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2: flydende/gel-produkter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92B65F-F271-6B20-F859-AF83DA6C5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a-DK" sz="1800" dirty="0">
                <a:ea typeface="Times New Roman" panose="02020603050405020304" pitchFamily="18" charset="0"/>
              </a:rPr>
              <a:t>Fortsat 1. SR: </a:t>
            </a:r>
            <a:r>
              <a:rPr lang="da-DK" sz="1800" dirty="0" err="1">
                <a:effectLst/>
                <a:ea typeface="Times New Roman" panose="02020603050405020304" pitchFamily="18" charset="0"/>
              </a:rPr>
              <a:t>Cochane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ea typeface="Times New Roman" panose="02020603050405020304" pitchFamily="18" charset="0"/>
              </a:rPr>
              <a:t>review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 2020 </a:t>
            </a:r>
            <a:r>
              <a:rPr lang="da-DK" sz="18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Ahmad 2020</a:t>
            </a:r>
            <a:endParaRPr lang="da-DK" sz="1800" b="1" baseline="300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da-DK" sz="1800" b="1" u="sng" dirty="0">
                <a:effectLst/>
                <a:ea typeface="Times New Roman" panose="02020603050405020304" pitchFamily="18" charset="0"/>
              </a:rPr>
              <a:t>GEL VS KONTROL:</a:t>
            </a:r>
            <a:endParaRPr lang="da-DK" sz="1800" b="1" u="sng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800" b="1" dirty="0">
                <a:effectLst/>
                <a:ea typeface="Times New Roman" panose="02020603050405020304" pitchFamily="18" charset="0"/>
              </a:rPr>
              <a:t>Adhærencer </a:t>
            </a:r>
            <a:endParaRPr lang="da-DK" sz="1800" dirty="0">
              <a:effectLst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5 studier, n = 147, evidens af høj kvalitet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Signifikant reduktion af adhærencer (OR = 0,26; 95% CI: 0,12 – 0,57</a:t>
            </a:r>
            <a:r>
              <a:rPr lang="da-DK" sz="1800" dirty="0">
                <a:ea typeface="Times New Roman" panose="02020603050405020304" pitchFamily="18" charset="0"/>
              </a:rPr>
              <a:t>;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 P=0,0015)  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highlight>
                  <a:srgbClr val="FFFF00"/>
                </a:highlight>
                <a:ea typeface="Times New Roman" panose="02020603050405020304" pitchFamily="18" charset="0"/>
              </a:rPr>
              <a:t>R</a:t>
            </a:r>
            <a:r>
              <a:rPr lang="da-DK" sz="1800" dirty="0">
                <a:effectLst/>
                <a:highlight>
                  <a:srgbClr val="FFFF00"/>
                </a:highlight>
                <a:ea typeface="Times New Roman" panose="02020603050405020304" pitchFamily="18" charset="0"/>
              </a:rPr>
              <a:t>isikoen for adhærencer efter kirurgi reduceres fra 85% til 39%-75% ved brug af gel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800" b="1" dirty="0" err="1">
                <a:effectLst/>
                <a:ea typeface="Times New Roman" panose="02020603050405020304" pitchFamily="18" charset="0"/>
              </a:rPr>
              <a:t>Gravidietsoutcome</a:t>
            </a:r>
            <a:endParaRPr lang="da-DK" sz="1800" b="1" dirty="0">
              <a:effectLst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1 studie, evidens af lav kvalitet 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Ingen signifikant forskel på graviditetsraten (OR = 0,20; 95% CI: 0;02 – 2,02</a:t>
            </a:r>
            <a:r>
              <a:rPr lang="da-DK" sz="1800" dirty="0">
                <a:ea typeface="Times New Roman" panose="02020603050405020304" pitchFamily="18" charset="0"/>
              </a:rPr>
              <a:t>;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 </a:t>
            </a:r>
            <a:r>
              <a:rPr lang="da-DK" sz="1800" dirty="0">
                <a:ea typeface="Times New Roman" panose="02020603050405020304" pitchFamily="18" charset="0"/>
              </a:rPr>
              <a:t>P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= 0;127)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800" b="1" dirty="0">
                <a:effectLst/>
                <a:ea typeface="Times New Roman" panose="02020603050405020304" pitchFamily="18" charset="0"/>
              </a:rPr>
              <a:t>Postoperative abdominalsmerter 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a typeface="Times New Roman" panose="02020603050405020304" pitchFamily="18" charset="0"/>
              </a:rPr>
              <a:t>I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ngen studier med smerter eller live </a:t>
            </a:r>
            <a:r>
              <a:rPr lang="da-DK" sz="1800" dirty="0" err="1">
                <a:effectLst/>
                <a:ea typeface="Times New Roman" panose="02020603050405020304" pitchFamily="18" charset="0"/>
              </a:rPr>
              <a:t>birth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 rate som outcome</a:t>
            </a:r>
          </a:p>
        </p:txBody>
      </p:sp>
    </p:spTree>
    <p:extLst>
      <p:ext uri="{BB962C8B-B14F-4D97-AF65-F5344CB8AC3E}">
        <p14:creationId xmlns:p14="http://schemas.microsoft.com/office/powerpoint/2010/main" val="1014378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635EC-721B-09D4-DAA4-4BF79CF3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2: Flydende/gel-produkter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535545-78F7-7F00-6A34-A61313C9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49000" cy="492347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a-DK" sz="1800" dirty="0">
                <a:ea typeface="Times New Roman" panose="02020603050405020304" pitchFamily="18" charset="0"/>
              </a:rPr>
              <a:t>Fortsat 1. SR: </a:t>
            </a:r>
            <a:r>
              <a:rPr lang="da-DK" sz="1800" dirty="0" err="1">
                <a:effectLst/>
                <a:ea typeface="Times New Roman" panose="02020603050405020304" pitchFamily="18" charset="0"/>
              </a:rPr>
              <a:t>Cochane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effectLst/>
                <a:ea typeface="Times New Roman" panose="02020603050405020304" pitchFamily="18" charset="0"/>
              </a:rPr>
              <a:t>review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 2020 </a:t>
            </a:r>
            <a:r>
              <a:rPr lang="da-DK" sz="18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Ahmad 2020</a:t>
            </a:r>
            <a:endParaRPr lang="da-DK" sz="1800" b="1" baseline="30000" dirty="0"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da-DK" sz="1800" b="1" u="sng" dirty="0">
                <a:effectLst/>
                <a:ea typeface="Times New Roman" panose="02020603050405020304" pitchFamily="18" charset="0"/>
              </a:rPr>
              <a:t>FLYDENDE VS GEL: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da-DK" sz="1800" dirty="0" err="1">
                <a:effectLst/>
                <a:ea typeface="Times New Roman" panose="02020603050405020304" pitchFamily="18" charset="0"/>
              </a:rPr>
              <a:t>Hyaluronsyre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 gel vs saltvand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800" b="1" dirty="0">
                <a:effectLst/>
                <a:ea typeface="Times New Roman" panose="02020603050405020304" pitchFamily="18" charset="0"/>
              </a:rPr>
              <a:t>Adhærencer </a:t>
            </a:r>
            <a:endParaRPr lang="da-DK" sz="1800" b="1" dirty="0"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Signifikant reduktion af adhærencer ved gel vs. flydende produkter (OR = 0,50; 95% CI: 0,31 – 0,83, P=0,007)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Moderat kvalitet</a:t>
            </a:r>
            <a:endParaRPr lang="da-DK" sz="18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a-DK" sz="1800" b="1" dirty="0">
                <a:effectLst/>
                <a:ea typeface="Times New Roman" panose="02020603050405020304" pitchFamily="18" charset="0"/>
              </a:rPr>
              <a:t>Graviditetsoutcome</a:t>
            </a:r>
          </a:p>
          <a:p>
            <a:pPr lvl="1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da-DK" sz="1800" dirty="0">
                <a:effectLst/>
                <a:ea typeface="Times New Roman" panose="02020603050405020304" pitchFamily="18" charset="0"/>
              </a:rPr>
              <a:t>Ingen af studierne undersøgte dette</a:t>
            </a:r>
          </a:p>
          <a:p>
            <a:pPr marL="0" indent="0">
              <a:buNone/>
            </a:pPr>
            <a:endParaRPr lang="da-DK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06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1C7500-A1DB-B342-C0F0-690B4F0E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35" y="1045025"/>
            <a:ext cx="11513457" cy="575264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sz="35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SR </a:t>
            </a:r>
            <a:r>
              <a:rPr lang="da-DK" sz="3500" b="1" baseline="30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Faraq</a:t>
            </a:r>
            <a:r>
              <a:rPr lang="da-DK" sz="35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2017</a:t>
            </a:r>
            <a:r>
              <a:rPr lang="da-DK" sz="3500" b="1" baseline="30000" dirty="0">
                <a:ea typeface="Times New Roman" panose="02020603050405020304" pitchFamily="18" charset="0"/>
              </a:rPr>
              <a:t>        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52 studier, </a:t>
            </a:r>
            <a:r>
              <a:rPr lang="da-DK" sz="3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inkl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metanalyser</a:t>
            </a:r>
            <a:endParaRPr lang="da-DK" sz="35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da-DK" sz="3500" b="1" i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FLYDENDE PRODUKTER</a:t>
            </a:r>
            <a:endParaRPr lang="da-DK" sz="3500" b="1" i="1" u="sng" dirty="0"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4% </a:t>
            </a:r>
            <a:r>
              <a:rPr lang="da-DK" sz="3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icodextrin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vs. ringer-laktat, og ringer-laktat vs. ingen behandling</a:t>
            </a:r>
            <a:endParaRPr lang="da-DK" sz="35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Ingen signifikant reduktion af adhærencer </a:t>
            </a:r>
            <a:endParaRPr lang="da-DK" sz="35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da-DK" sz="3500" b="1" i="1" u="sng" dirty="0">
                <a:solidFill>
                  <a:srgbClr val="000000"/>
                </a:solidFill>
                <a:ea typeface="Times New Roman" panose="02020603050405020304" pitchFamily="18" charset="0"/>
              </a:rPr>
              <a:t>GEL-PRODUKTER</a:t>
            </a:r>
            <a:endParaRPr lang="da-DK" sz="3500" b="1" i="1" u="sng" dirty="0"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el vs. ingen behandling, ringer-laktat eller saltvand</a:t>
            </a:r>
            <a:r>
              <a:rPr lang="da-DK" sz="3500" dirty="0">
                <a:effectLst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Meta-analyse af 2 RCT, n = 79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a-DK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L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aparoskopisk myomektomi: reduceret adhærencer med </a:t>
            </a:r>
            <a:r>
              <a:rPr lang="da-DK" sz="3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hyaluronsyre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vs. ingen profylakse (OR = 0,25; 95% CI 0,10 – 0,68</a:t>
            </a:r>
            <a:r>
              <a:rPr lang="da-DK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 = 0,003)</a:t>
            </a:r>
            <a:endParaRPr lang="da-DK" sz="35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RCT, n =  47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Laparoskopisk </a:t>
            </a:r>
            <a:r>
              <a:rPr lang="da-DK" sz="3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endometriose-kiurgi</a:t>
            </a:r>
            <a:endParaRPr lang="da-DK" sz="35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Signifikant reduktion af adhærencer med </a:t>
            </a:r>
            <a:r>
              <a:rPr lang="da-DK" sz="3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hyaluronsyre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(25% vs. 100%; </a:t>
            </a:r>
            <a:r>
              <a:rPr lang="da-DK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0,0005)</a:t>
            </a:r>
            <a:endParaRPr lang="da-DK" sz="35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RCT, n = 215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a-DK" sz="35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</a:t>
            </a:r>
            <a:r>
              <a:rPr lang="da-DK" sz="3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yaluronsyre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vs. saltvand ved </a:t>
            </a:r>
            <a:r>
              <a:rPr lang="da-DK" sz="3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gyn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laparoskopisk kirurgi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Signifikant reduktion af adhærencer med </a:t>
            </a:r>
            <a:r>
              <a:rPr lang="da-DK" sz="3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hyaluronsyre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( 23% vs. 48%</a:t>
            </a:r>
            <a:r>
              <a:rPr lang="da-DK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da-DK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P 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&lt; 0,001)</a:t>
            </a:r>
            <a:endParaRPr lang="da-DK" sz="35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RCT, n = 50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Signifikant reduktion af adhærencer me</a:t>
            </a:r>
            <a:r>
              <a:rPr lang="da-DK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d </a:t>
            </a:r>
            <a:r>
              <a:rPr lang="da-DK" sz="3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hyaluronsyre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( 31% vs. 54%; </a:t>
            </a:r>
            <a:r>
              <a:rPr lang="da-DK" sz="3500" dirty="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da-DK" sz="3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0,05)</a:t>
            </a:r>
            <a:endParaRPr lang="da-DK" sz="35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050" name="Picture 2" descr="Post-Surgical Adhesion Barrier - Hyalobarrier - Hyaloglide - Anika">
            <a:extLst>
              <a:ext uri="{FF2B5EF4-FFF2-40B4-BE49-F238E27FC236}">
                <a16:creationId xmlns:a16="http://schemas.microsoft.com/office/drawing/2014/main" id="{8F2E88A3-6E26-C8DA-1EA1-680910670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35" y="238124"/>
            <a:ext cx="3909786" cy="31278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8EED7E-9BEB-6966-6DB0-AB005EAE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4" y="234499"/>
            <a:ext cx="10515600" cy="740805"/>
          </a:xfrm>
        </p:spPr>
        <p:txBody>
          <a:bodyPr>
            <a:normAutofit/>
          </a:bodyPr>
          <a:lstStyle/>
          <a:p>
            <a:r>
              <a:rPr lang="da-DK" sz="2800" dirty="0"/>
              <a:t>PICO 2: flydende/gel-produkter</a:t>
            </a:r>
          </a:p>
        </p:txBody>
      </p:sp>
    </p:spTree>
    <p:extLst>
      <p:ext uri="{BB962C8B-B14F-4D97-AF65-F5344CB8AC3E}">
        <p14:creationId xmlns:p14="http://schemas.microsoft.com/office/powerpoint/2010/main" val="3305661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78812-BF6E-D779-BF55-1FC8204D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2: Flydende/gel-produkter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DFBF32-4240-2A35-4AC8-EFF4A435E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a-DK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SR: Cochrane </a:t>
            </a:r>
            <a:r>
              <a:rPr lang="da-DK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review</a:t>
            </a:r>
            <a:r>
              <a:rPr lang="da-DK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2000 </a:t>
            </a:r>
            <a:r>
              <a:rPr lang="da-DK" sz="18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Watson 2000</a:t>
            </a:r>
            <a:r>
              <a:rPr lang="da-DK" sz="1800" baseline="300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a-DK" sz="1800" i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Dextran (flydende produkt) vs. kontrol</a:t>
            </a:r>
            <a:endParaRPr lang="da-DK" sz="1800" i="1" u="sng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 RCT’er, n = 425</a:t>
            </a:r>
            <a:endParaRPr lang="da-DK" sz="1800" dirty="0"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da-DK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Intraperitoneal</a:t>
            </a: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instilling</a:t>
            </a: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af dextran (100 – 200 ml) med ringer-laktat inden lukning af abdomen</a:t>
            </a:r>
            <a:endParaRPr lang="da-DK" sz="1800" dirty="0"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SLL: 2-12 uger postoperativt</a:t>
            </a:r>
            <a:endParaRPr lang="da-DK" sz="1800" dirty="0"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da-DK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D</a:t>
            </a: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extran førte ikke til reduktion </a:t>
            </a:r>
            <a:r>
              <a:rPr lang="da-DK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af </a:t>
            </a: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adhærencer eller forbedring af graviditetsoutcome </a:t>
            </a:r>
            <a:b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da-DK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(OR = 0,65; 95% CI: 0,3 – 1,14)</a:t>
            </a:r>
            <a:endParaRPr lang="da-DK" sz="1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8478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4294D550-CE6D-851E-8B23-A83D3E681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41281"/>
              </p:ext>
            </p:extLst>
          </p:nvPr>
        </p:nvGraphicFramePr>
        <p:xfrm>
          <a:off x="169334" y="1236434"/>
          <a:ext cx="11819468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5211">
                  <a:extLst>
                    <a:ext uri="{9D8B030D-6E8A-4147-A177-3AD203B41FA5}">
                      <a16:colId xmlns:a16="http://schemas.microsoft.com/office/drawing/2014/main" val="2692921573"/>
                    </a:ext>
                  </a:extLst>
                </a:gridCol>
                <a:gridCol w="1324257">
                  <a:extLst>
                    <a:ext uri="{9D8B030D-6E8A-4147-A177-3AD203B41FA5}">
                      <a16:colId xmlns:a16="http://schemas.microsoft.com/office/drawing/2014/main" val="2851591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Flydende produkter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Evidensgrad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65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Overordnet viser metaanalyser af forskellige typer af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flydende produkter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at anvendelse af peroperativ flydende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instillanter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reducerer forekomsten af postoperative adhærencer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14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Overordnet forbedrer anvendelsen af peroperativ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flydende </a:t>
                      </a:r>
                      <a:r>
                        <a:rPr lang="da-DK" sz="1600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instillanter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ved gynækologisk kirurgi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nok ikke graviditetsrelaterede </a:t>
                      </a:r>
                      <a:r>
                        <a:rPr lang="da-DK" sz="1600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eller reducerer postoperative smerter.</a:t>
                      </a: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a-DK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8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 produkter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Evidensgrad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7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Overordnet viser metaanalyser af forskellige typer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gelbaserede produkter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at anvendelsen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reducerer forekomsten af postoperative adhærencer 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ved gynækologisk kirurgi. 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05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Hyaluronbaserede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gelprodukter reducerer sandsynligvis forekomsten og sværhedsgraden af postoperative adhærencer men eventuel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effekt på langt sigt og graviditetsrelaterede </a:t>
                      </a:r>
                      <a:r>
                        <a:rPr lang="da-DK" sz="1600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er usikker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15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Hyaluronsyrebaserede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gelprodukter reducerer sandsynligvis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dysmenore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dyskezi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og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dyspareuni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hos patienter opereret for dyb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infiltrativ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endometriose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og persisterende smerteproblematik i op til 6 måneder postoperativt. Længerevarende effekter er ikke undersøgt.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22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Flydende vs. gel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Evidensgrad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2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Anvendelse af gelbaserede adhærenceforebyggende produkter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reducerer 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sandsynligvis incidensen af postoperative adhærencer efter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gyn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kirurgi sammenlignet med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peritonealvask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med saltvand/ringer-laktat. Der findes ikke evidens vedrørende sammenligning mellem gel og øvrige flydende produkter.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8251888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71731778-1A75-8699-4A5E-70656077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-8912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sz="2000" dirty="0">
                <a:solidFill>
                  <a:srgbClr val="FF0000"/>
                </a:solidFill>
              </a:rPr>
            </a:br>
            <a:r>
              <a:rPr lang="da-DK" sz="2800" dirty="0"/>
              <a:t>PICO 2 - Resume af evidens</a:t>
            </a:r>
          </a:p>
        </p:txBody>
      </p:sp>
    </p:spTree>
    <p:extLst>
      <p:ext uri="{BB962C8B-B14F-4D97-AF65-F5344CB8AC3E}">
        <p14:creationId xmlns:p14="http://schemas.microsoft.com/office/powerpoint/2010/main" val="523348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ommendations for requesting recommendations | Science | AAAS">
            <a:extLst>
              <a:ext uri="{FF2B5EF4-FFF2-40B4-BE49-F238E27FC236}">
                <a16:creationId xmlns:a16="http://schemas.microsoft.com/office/drawing/2014/main" id="{0A31AA3C-526A-9A44-8C21-E93758BB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E694B25-5B2C-0E9F-0267-03595BE82A80}"/>
              </a:ext>
            </a:extLst>
          </p:cNvPr>
          <p:cNvSpPr txBox="1"/>
          <p:nvPr/>
        </p:nvSpPr>
        <p:spPr>
          <a:xfrm>
            <a:off x="3272687" y="3105834"/>
            <a:ext cx="564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/>
              <a:t>Kliniske rekommendationer</a:t>
            </a:r>
          </a:p>
        </p:txBody>
      </p:sp>
    </p:spTree>
    <p:extLst>
      <p:ext uri="{BB962C8B-B14F-4D97-AF65-F5344CB8AC3E}">
        <p14:creationId xmlns:p14="http://schemas.microsoft.com/office/powerpoint/2010/main" val="464385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FCA90-81A6-EA6C-FCD5-D1DE78EF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62" y="82708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2 - Rekommandationer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451172CA-A665-CA06-A900-BF53C8029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358117"/>
              </p:ext>
            </p:extLst>
          </p:nvPr>
        </p:nvGraphicFramePr>
        <p:xfrm>
          <a:off x="599162" y="1174750"/>
          <a:ext cx="1099367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7127">
                  <a:extLst>
                    <a:ext uri="{9D8B030D-6E8A-4147-A177-3AD203B41FA5}">
                      <a16:colId xmlns:a16="http://schemas.microsoft.com/office/drawing/2014/main" val="1936126814"/>
                    </a:ext>
                  </a:extLst>
                </a:gridCol>
                <a:gridCol w="1006549">
                  <a:extLst>
                    <a:ext uri="{9D8B030D-6E8A-4147-A177-3AD203B41FA5}">
                      <a16:colId xmlns:a16="http://schemas.microsoft.com/office/drawing/2014/main" val="29529556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Flydende og gelbaserede adhærenceforebyggende produkter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Styrke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6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Generelt bør man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specielt hos patienter i høj risiko 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adhærencedannelse i forbindelse med kirurgiske procedure (f.eks. infektion,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endometriose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større kirurgiske traumer, mm) 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overveje peroperativ anvendelse af adhærenceforebyggende produkter.</a:t>
                      </a:r>
                    </a:p>
                    <a:p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3442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Anvend umiddelbart ikke flydende produkter 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 henblik på at nedsætte risikoen for adhærencedannelse eller forbedre langtidseffektmål, da flere produkter er taget af markedet og effekten af de øvrige produkter skønnes usikker eller ikke relevant i en dansk klinisk kontekst.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40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Overvej at anvende peroperativ gelbaserede produkter </a:t>
                      </a: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forbindelse med gynækologisk kirurgi for at nedsætte risikoen for postoperative adhærencer. Dette skal dog sammenholdes med, at effekten på kliniske relevante langtidseffektmål inklusiv graviditetsrelaterede effektmål er usikker.</a:t>
                      </a:r>
                    </a:p>
                    <a:p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07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Ved anvendelse af gelbaserede adhærenceforebyggende produkter bør man vælge en </a:t>
                      </a:r>
                      <a:r>
                        <a:rPr lang="da-DK" sz="1600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hyaluronbaseret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gel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herunder produkter med øget absorptionstid, der har det højeste evidensniveau i litteraturen.</a:t>
                      </a:r>
                    </a:p>
                    <a:p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867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Overvej kraftigt at anvende et </a:t>
                      </a:r>
                      <a:r>
                        <a:rPr lang="da-DK" sz="1600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hyaluronsyrebaseret</a:t>
                      </a:r>
                      <a:r>
                        <a:rPr lang="da-DK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gelprodukt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herunder new cross-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linked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hyaluron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-gel, i forbindelse med operation for dyb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infiltrativ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endometriose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og persisterende smerteproblematik for at nedsætte risikoen for postoperativ forekomst af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dysmenore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a-DK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dyskezi</a:t>
                      </a:r>
                      <a:r>
                        <a:rPr lang="da-DK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og dyspareuni.</a:t>
                      </a:r>
                      <a:endParaRPr lang="da-DK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94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1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B41806-79BD-0091-DDAC-EACF8C6B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039275"/>
          </a:xfrm>
        </p:spPr>
        <p:txBody>
          <a:bodyPr>
            <a:normAutofit/>
          </a:bodyPr>
          <a:lstStyle/>
          <a:p>
            <a:r>
              <a:rPr lang="da-DK" sz="2800"/>
              <a:t>Baggrund</a:t>
            </a: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207B11-3192-5F84-A4DC-034AB9C7B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5" y="1622456"/>
            <a:ext cx="7794185" cy="4457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/>
              <a:t>Adhærencer</a:t>
            </a:r>
            <a:r>
              <a:rPr lang="da-DK" sz="2400" dirty="0"/>
              <a:t> </a:t>
            </a:r>
          </a:p>
          <a:p>
            <a:r>
              <a:rPr lang="da-DK" sz="2400" dirty="0"/>
              <a:t>Hyppigste postoperative komplikation</a:t>
            </a:r>
          </a:p>
          <a:p>
            <a:pPr lvl="1"/>
            <a:r>
              <a:rPr lang="da-DK" dirty="0"/>
              <a:t>60-90% ved gynækologisk kirurgi</a:t>
            </a:r>
          </a:p>
          <a:p>
            <a:pPr lvl="1"/>
            <a:endParaRPr lang="da-DK" dirty="0"/>
          </a:p>
          <a:p>
            <a:r>
              <a:rPr lang="da-DK" sz="2400" dirty="0"/>
              <a:t>Øger risiko for smerter, </a:t>
            </a:r>
            <a:r>
              <a:rPr lang="da-DK" sz="2400" dirty="0" err="1"/>
              <a:t>infertilitet</a:t>
            </a:r>
            <a:r>
              <a:rPr lang="da-DK" sz="2400" dirty="0"/>
              <a:t>, </a:t>
            </a:r>
            <a:r>
              <a:rPr lang="da-DK" sz="2400" dirty="0" err="1"/>
              <a:t>ileus</a:t>
            </a:r>
            <a:r>
              <a:rPr lang="da-DK" sz="2400" dirty="0"/>
              <a:t>,</a:t>
            </a:r>
            <a:br>
              <a:rPr lang="da-DK" sz="2400" dirty="0"/>
            </a:br>
            <a:r>
              <a:rPr lang="da-DK" sz="2400" dirty="0"/>
              <a:t>EUG og komplikationer ved re-operation </a:t>
            </a:r>
          </a:p>
          <a:p>
            <a:endParaRPr lang="da-DK" sz="2400" dirty="0"/>
          </a:p>
          <a:p>
            <a:r>
              <a:rPr lang="da-DK" sz="2400" dirty="0"/>
              <a:t>Generelt konsensus om forebyggende effekt af:</a:t>
            </a:r>
          </a:p>
          <a:p>
            <a:pPr lvl="1"/>
            <a:r>
              <a:rPr lang="da-DK" dirty="0"/>
              <a:t>God kirurgisk teknik</a:t>
            </a:r>
          </a:p>
          <a:p>
            <a:pPr lvl="1"/>
            <a:r>
              <a:rPr lang="da-DK" dirty="0"/>
              <a:t>Minimal </a:t>
            </a:r>
            <a:r>
              <a:rPr lang="da-DK" dirty="0" err="1"/>
              <a:t>invasiv</a:t>
            </a:r>
            <a:r>
              <a:rPr lang="da-DK" dirty="0"/>
              <a:t> kirurgi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15A311C-B11C-FAF3-DE72-2B58A007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F6AD72F-4280-4D38-972F-72D862FBF034}" type="slidenum">
              <a:rPr lang="da-DK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12" name="Picture 2" descr="Adhesion (medicine) - Wikipedia">
            <a:extLst>
              <a:ext uri="{FF2B5EF4-FFF2-40B4-BE49-F238E27FC236}">
                <a16:creationId xmlns:a16="http://schemas.microsoft.com/office/drawing/2014/main" id="{223E4258-2B57-9F4A-85A8-208BB86D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59" y="711490"/>
            <a:ext cx="4661417" cy="3497278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26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9951E-B255-1548-A500-49114EC7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3 – farmakologiske produkter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7761F6-EF61-F54C-9551-0E18CDFB0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a-DK" dirty="0"/>
              <a:t>Klinisk spørgsmål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08C18FFF-B2EC-1848-E053-306D07A32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11977"/>
              </p:ext>
            </p:extLst>
          </p:nvPr>
        </p:nvGraphicFramePr>
        <p:xfrm>
          <a:off x="838200" y="2693773"/>
          <a:ext cx="10649430" cy="238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9430">
                  <a:extLst>
                    <a:ext uri="{9D8B030D-6E8A-4147-A177-3AD203B41FA5}">
                      <a16:colId xmlns:a16="http://schemas.microsoft.com/office/drawing/2014/main" val="3442386617"/>
                    </a:ext>
                  </a:extLst>
                </a:gridCol>
              </a:tblGrid>
              <a:tr h="2384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800" dirty="0">
                        <a:solidFill>
                          <a:schemeClr val="tx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Kan adhærenceforebyggende </a:t>
                      </a:r>
                      <a:r>
                        <a:rPr lang="da-DK" sz="2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farmakologiske</a:t>
                      </a: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barriereprodukter</a:t>
                      </a:r>
                      <a:b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nedsætte risikoen for postoperative intraabdominale adhærencer efter gynækologisk kirurgi?</a:t>
                      </a:r>
                      <a:r>
                        <a:rPr lang="da-DK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da-DK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8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305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C2A54-7F63-A7FD-8DE3-5BB68678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3 – farmakologiske 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DE75EF-26DC-2448-9686-9699BFEFD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/>
              <a:t>Definition: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600" dirty="0"/>
              <a:t>Medikamenter, der enten gives systemisk, </a:t>
            </a:r>
            <a:r>
              <a:rPr lang="da-DK" sz="1600" dirty="0" err="1"/>
              <a:t>intraperitonealt</a:t>
            </a:r>
            <a:r>
              <a:rPr lang="da-DK" sz="1600" dirty="0"/>
              <a:t> eller </a:t>
            </a:r>
            <a:r>
              <a:rPr lang="da-DK" sz="1600" dirty="0" err="1"/>
              <a:t>hydrotubation</a:t>
            </a:r>
            <a:r>
              <a:rPr lang="da-DK" sz="1600" dirty="0"/>
              <a:t> </a:t>
            </a:r>
            <a:r>
              <a:rPr lang="da-DK" sz="1600" dirty="0" err="1"/>
              <a:t>ifb</a:t>
            </a:r>
            <a:r>
              <a:rPr lang="da-DK" sz="1600" dirty="0"/>
              <a:t> med intraabdominal kirurgi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600" dirty="0"/>
              <a:t>Formål: nedsætte risikoen for adhærencer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b="1" dirty="0"/>
              <a:t>Farmakologiske produkter:			Virkning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600" dirty="0"/>
              <a:t>Steroid					(antiinflammatorisk effekt)			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600" dirty="0" err="1"/>
              <a:t>Promethazine</a:t>
            </a:r>
            <a:r>
              <a:rPr lang="da-DK" sz="1600" dirty="0"/>
              <a:t>				 (antihistamin)					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600" dirty="0" err="1"/>
              <a:t>Noxytioline</a:t>
            </a:r>
            <a:r>
              <a:rPr lang="da-DK" sz="1600" dirty="0"/>
              <a:t> 				(fungerer som antibiotika)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600" dirty="0" err="1"/>
              <a:t>Rekombinant</a:t>
            </a:r>
            <a:r>
              <a:rPr lang="da-DK" sz="1600" dirty="0"/>
              <a:t> </a:t>
            </a:r>
            <a:r>
              <a:rPr lang="da-DK" sz="1600" dirty="0" err="1"/>
              <a:t>plasminogen</a:t>
            </a:r>
            <a:r>
              <a:rPr lang="da-DK" sz="1600" dirty="0"/>
              <a:t> aktivator (r-PA)         (accelerer </a:t>
            </a:r>
            <a:r>
              <a:rPr lang="da-DK" sz="1600" dirty="0" err="1"/>
              <a:t>fibrinolyse</a:t>
            </a:r>
            <a:r>
              <a:rPr lang="da-DK" sz="1600" dirty="0"/>
              <a:t>)          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600" dirty="0" err="1"/>
              <a:t>Heparin</a:t>
            </a:r>
            <a:r>
              <a:rPr lang="da-DK" sz="1600" dirty="0"/>
              <a:t> 				(binder til visse faktorer og hæmmer dets evne til at </a:t>
            </a:r>
            <a:r>
              <a:rPr lang="da-DK" sz="1600" dirty="0" err="1"/>
              <a:t>koaglere</a:t>
            </a:r>
            <a:r>
              <a:rPr lang="da-DK" sz="16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600" dirty="0" err="1"/>
              <a:t>GnRH</a:t>
            </a:r>
            <a:r>
              <a:rPr lang="da-DK" sz="1600" dirty="0"/>
              <a:t>-a				(reducerer østrogen-relaterede vækstfaktorer, accelerer</a:t>
            </a:r>
          </a:p>
          <a:p>
            <a:pPr marL="0" indent="0">
              <a:buNone/>
            </a:pPr>
            <a:r>
              <a:rPr lang="da-DK" sz="1600" dirty="0"/>
              <a:t>					</a:t>
            </a:r>
            <a:r>
              <a:rPr lang="da-DK" sz="1600" dirty="0" err="1"/>
              <a:t>fibrinolyse</a:t>
            </a:r>
            <a:r>
              <a:rPr lang="da-DK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567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F7BA1-E69B-8A39-C05F-1F951F6B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PICO 3: farmakologiske 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E3952E-12A1-E927-218C-5E2F92192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800" b="1" dirty="0"/>
              <a:t>Gennemgang af evidens og kvalitet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800" dirty="0"/>
              <a:t>7 studier i alt, herunder 3 SR, 3 RCT og 1 kliniske guideline fra Canada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800" dirty="0"/>
              <a:t>Generelt: små studier</a:t>
            </a:r>
          </a:p>
          <a:p>
            <a:pPr marL="457200" lvl="1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b="1" dirty="0"/>
              <a:t>To </a:t>
            </a:r>
            <a:r>
              <a:rPr lang="da-DK" sz="1800" b="1" dirty="0" err="1"/>
              <a:t>SR’s</a:t>
            </a:r>
            <a:r>
              <a:rPr lang="da-DK" sz="1800" b="1" dirty="0"/>
              <a:t>, heraf et Cochrane </a:t>
            </a:r>
            <a:r>
              <a:rPr lang="da-DK" sz="1800" b="1" dirty="0" err="1"/>
              <a:t>Review:</a:t>
            </a:r>
            <a:r>
              <a:rPr lang="da-DK" sz="1800" baseline="30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Watson</a:t>
            </a:r>
            <a:r>
              <a:rPr lang="da-DK" sz="180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 2000 + Watson 2000</a:t>
            </a:r>
            <a:endParaRPr lang="da-DK" sz="1800" b="1" baseline="30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i="1" dirty="0"/>
              <a:t>Steroids effekt på adhærencer og </a:t>
            </a:r>
            <a:r>
              <a:rPr lang="da-DK" sz="1800" i="1" dirty="0" err="1"/>
              <a:t>fertilitetsoutcome</a:t>
            </a:r>
            <a:r>
              <a:rPr lang="da-DK" sz="1800" i="1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800" dirty="0" err="1"/>
              <a:t>Adminstrationsmåden</a:t>
            </a:r>
            <a:r>
              <a:rPr lang="da-DK" sz="1800" dirty="0"/>
              <a:t>: systematisk, </a:t>
            </a:r>
            <a:r>
              <a:rPr lang="da-DK" sz="1800" dirty="0" err="1"/>
              <a:t>intraperitoneal</a:t>
            </a:r>
            <a:r>
              <a:rPr lang="da-DK" sz="1800" dirty="0"/>
              <a:t> og </a:t>
            </a:r>
            <a:r>
              <a:rPr lang="da-DK" sz="1800" dirty="0" err="1"/>
              <a:t>hydrotubation</a:t>
            </a:r>
            <a:endParaRPr lang="da-DK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da-DK" sz="1800" dirty="0"/>
              <a:t>Steroidbehandling vs ingen steroidbehandling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800" dirty="0"/>
              <a:t>Steroidbehandling administreret efter forskellige regimer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a-DK" sz="1800" dirty="0"/>
              <a:t>Resultater: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800" dirty="0"/>
              <a:t>Adhærencer:           Positiv effekt ift forebyggelse af adhærencer </a:t>
            </a:r>
          </a:p>
          <a:p>
            <a:pPr marL="457200" lvl="1" indent="0">
              <a:buNone/>
            </a:pPr>
            <a:r>
              <a:rPr lang="da-DK" sz="1800" dirty="0"/>
              <a:t>                                   (men vanskeligt at vurdere den optimale </a:t>
            </a:r>
            <a:r>
              <a:rPr lang="da-DK" sz="1800" dirty="0" err="1"/>
              <a:t>adminstrationsmåde</a:t>
            </a:r>
            <a:r>
              <a:rPr lang="da-DK" sz="1800" dirty="0"/>
              <a:t> og dosis)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sz="1800" dirty="0" err="1"/>
              <a:t>Fertilitetsoutcome</a:t>
            </a:r>
            <a:r>
              <a:rPr lang="da-DK" sz="1800" dirty="0"/>
              <a:t>:  Ingen effekt af steroid på </a:t>
            </a:r>
            <a:r>
              <a:rPr lang="da-DK" sz="1800" dirty="0" err="1"/>
              <a:t>gravidietsrelaterede</a:t>
            </a:r>
            <a:r>
              <a:rPr lang="da-DK" sz="1800" dirty="0"/>
              <a:t> </a:t>
            </a:r>
            <a:r>
              <a:rPr lang="da-DK" sz="1800" dirty="0" err="1"/>
              <a:t>outcomes</a:t>
            </a:r>
            <a:endParaRPr lang="da-DK" sz="1800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b="1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6989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3725D-26E7-DE9C-2FAC-FA3A0BA3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88" y="1365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3 - Resume af evidens 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968926A7-14D0-0D31-F035-9217A6394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528352"/>
              </p:ext>
            </p:extLst>
          </p:nvPr>
        </p:nvGraphicFramePr>
        <p:xfrm>
          <a:off x="416957" y="1180884"/>
          <a:ext cx="1139702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2510">
                  <a:extLst>
                    <a:ext uri="{9D8B030D-6E8A-4147-A177-3AD203B41FA5}">
                      <a16:colId xmlns:a16="http://schemas.microsoft.com/office/drawing/2014/main" val="1581788717"/>
                    </a:ext>
                  </a:extLst>
                </a:gridCol>
                <a:gridCol w="1264510">
                  <a:extLst>
                    <a:ext uri="{9D8B030D-6E8A-4147-A177-3AD203B41FA5}">
                      <a16:colId xmlns:a16="http://schemas.microsoft.com/office/drawing/2014/main" val="2200270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Farmakologiske adhærenceforebyggende produkter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Evidensgrad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46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Steroid</a:t>
                      </a:r>
                      <a:endParaRPr lang="da-DK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Anvendelse af steroid </a:t>
                      </a:r>
                      <a:r>
                        <a:rPr lang="da-DK" sz="1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reducerer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sandsynligvis forekomsten og gendannelsen af postoperative adhærencer ved gynækologisk kirurgi (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laparoskopi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laparotomi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Baseret på den tilgængelige evidens synes det vanskeligt at vurdere den optimale administrationsmåde og dosis, da adhærencer vurderes forskelligt i litteraturen og derfor dårligt kan sammenlignes. </a:t>
                      </a: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Steroid påvirker formodentlig ikke fertilitetsrelaterede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Forlænget sårheling og eufori er rapporteret som bivirkninger.</a:t>
                      </a:r>
                      <a:endParaRPr lang="da-DK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93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Promethazine</a:t>
                      </a:r>
                      <a:endParaRPr lang="da-DK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Anvendelsen af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systemtisk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promethazine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har formodentlig </a:t>
                      </a:r>
                      <a:r>
                        <a:rPr lang="da-DK" sz="1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 effekt 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på adhærencedannelse i forbindelse med gynækologisk kirurgi. </a:t>
                      </a:r>
                      <a:endParaRPr lang="da-DK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663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Noxytione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da-DK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Anvendelsen af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intraperitoneal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noxytione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forbindelse med åben gynækologisk kirurgi </a:t>
                      </a:r>
                      <a:r>
                        <a:rPr lang="da-DK" sz="1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forbedrer formodentlig ikke 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graviditetsraten og </a:t>
                      </a:r>
                      <a:r>
                        <a:rPr lang="da-DK" sz="1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reducerer formodentlig hverken adhærencedannelsen 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eller risiko for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ektopisk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graviditet hos infertile patienter. </a:t>
                      </a:r>
                      <a:endParaRPr lang="da-DK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70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Heparin</a:t>
                      </a:r>
                      <a:endParaRPr lang="da-DK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Anvendelse af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heparin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forbindelsen med åben gynækologisk kirurgi har </a:t>
                      </a:r>
                      <a:r>
                        <a:rPr lang="da-DK" sz="1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formodentlig ingen effekt 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på adhærencedannelse.</a:t>
                      </a:r>
                      <a:endParaRPr lang="da-DK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37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GnRH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-a</a:t>
                      </a:r>
                      <a:endParaRPr lang="da-DK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Anvendelse af præoperativ systemisk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GnRH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-a som adhærenceforebyggelse ved gynækologisk kirurgi </a:t>
                      </a:r>
                      <a:r>
                        <a:rPr lang="da-DK" sz="1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skønnes usikkert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 kvaliteten af studierne på området er lav, og der findes modsatrettede resultater. </a:t>
                      </a:r>
                      <a:endParaRPr lang="da-DK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32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Plasminogen</a:t>
                      </a:r>
                      <a:r>
                        <a:rPr lang="da-DK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aktivator</a:t>
                      </a:r>
                      <a:endParaRPr lang="da-DK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Anvendelse af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intraperitonael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rekombinant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plasminogen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aktivator i forbindelsen med åben gynækologisk kirurgi har formodentlig </a:t>
                      </a:r>
                      <a:r>
                        <a:rPr lang="da-DK" sz="14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ingen effekt 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på adhærencedannelse.</a:t>
                      </a:r>
                      <a:endParaRPr lang="da-DK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036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183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ommendations for requesting recommendations | Science | AAAS">
            <a:extLst>
              <a:ext uri="{FF2B5EF4-FFF2-40B4-BE49-F238E27FC236}">
                <a16:creationId xmlns:a16="http://schemas.microsoft.com/office/drawing/2014/main" id="{0A31AA3C-526A-9A44-8C21-E93758BB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E694B25-5B2C-0E9F-0267-03595BE82A80}"/>
              </a:ext>
            </a:extLst>
          </p:cNvPr>
          <p:cNvSpPr txBox="1"/>
          <p:nvPr/>
        </p:nvSpPr>
        <p:spPr>
          <a:xfrm>
            <a:off x="3272687" y="3105834"/>
            <a:ext cx="564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/>
              <a:t>Kliniske rekommendationer</a:t>
            </a:r>
          </a:p>
        </p:txBody>
      </p:sp>
    </p:spTree>
    <p:extLst>
      <p:ext uri="{BB962C8B-B14F-4D97-AF65-F5344CB8AC3E}">
        <p14:creationId xmlns:p14="http://schemas.microsoft.com/office/powerpoint/2010/main" val="274790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EEAD4-C8E6-3F8C-AD65-0B760878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189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PICO 3 - Rekommandationer</a:t>
            </a:r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5CF6731C-3404-BC74-1C62-CA42EB615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72145"/>
              </p:ext>
            </p:extLst>
          </p:nvPr>
        </p:nvGraphicFramePr>
        <p:xfrm>
          <a:off x="838200" y="2350557"/>
          <a:ext cx="10515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3038">
                  <a:extLst>
                    <a:ext uri="{9D8B030D-6E8A-4147-A177-3AD203B41FA5}">
                      <a16:colId xmlns:a16="http://schemas.microsoft.com/office/drawing/2014/main" val="1248936727"/>
                    </a:ext>
                  </a:extLst>
                </a:gridCol>
                <a:gridCol w="1132562">
                  <a:extLst>
                    <a:ext uri="{9D8B030D-6E8A-4147-A177-3AD203B41FA5}">
                      <a16:colId xmlns:a16="http://schemas.microsoft.com/office/drawing/2014/main" val="748346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Farmakologiske adhærenceforbyggende produkter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Styrke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76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Steroid</a:t>
                      </a:r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 kan overveje at anvende steroid som adhærenceprofylakse ved gynækologisk kirurgi (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laparoskopi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laparotomi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men potentielle bivirkninger hertil bør tages i betragtning.</a:t>
                      </a:r>
                    </a:p>
                    <a:p>
                      <a:endParaRPr lang="da-D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 fra evidensen foreligger der ikke klarhed omkring det mest effektive regime i form af dosis og administrationsform (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intraperitonealt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eller systemisk). </a:t>
                      </a:r>
                      <a:r>
                        <a:rPr lang="da-D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Langtidsoutcomes</a:t>
                      </a: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både positive og negative - for denne behandling er endvidere uafklaret.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4978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B01F4D05-F6EF-8943-9E18-6DAA52DA942A}"/>
                  </a:ext>
                </a:extLst>
              </p14:cNvPr>
              <p14:cNvContentPartPr/>
              <p14:nvPr/>
            </p14:nvContentPartPr>
            <p14:xfrm>
              <a:off x="3096381" y="2435448"/>
              <a:ext cx="360" cy="36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B01F4D05-F6EF-8943-9E18-6DAA52DA9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8381" y="241780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7104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007753-18F6-AA47-3FEF-2A6D632F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4E199E5-FCA8-81BD-614B-6D532BEC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6164345-62E6-76CD-81DA-2D1F9F45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A47A-F6F6-4192-88A4-6F979362A6D6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D8645491-0C88-AFED-D913-DEB3F820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08E11F53-3E09-2D15-4D1A-904F7D56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46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2973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007753-18F6-AA47-3FEF-2A6D632F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Polarisering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4E199E5-FCA8-81BD-614B-6D532BEC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Er der forskel i øst og vest Danmark?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6164345-62E6-76CD-81DA-2D1F9F45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A47A-F6F6-4192-88A4-6F979362A6D6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D8645491-0C88-AFED-D913-DEB3F820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08E11F53-3E09-2D15-4D1A-904F7D56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47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6074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AB69C-6EB0-BCD4-97C9-0829511F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EE5091-D8FE-F9F0-E707-69FFBA9BB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D70914-6F14-EB1E-010E-6AD8F34E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E15A-780D-42AD-8B34-19F5797831EC}" type="datetimeyyyy">
              <a:rPr lang="da-DK" smtClean="0"/>
              <a:t>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61B08D-5A76-FAF6-7750-F1034C13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Hindsgavl guideline møde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6D1DE179-5B68-8A29-3A58-6E7A22E0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437F-3808-47DE-95D6-A0E611B5C762}" type="slidenum">
              <a:rPr lang="da-DK" smtClean="0"/>
              <a:pPr/>
              <a:t>48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0562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B0366D-9B04-032C-4E23-66FF45AEC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3694" y="5059192"/>
            <a:ext cx="5858184" cy="1160633"/>
          </a:xfrm>
        </p:spPr>
        <p:txBody>
          <a:bodyPr anchor="t">
            <a:normAutofit/>
          </a:bodyPr>
          <a:lstStyle/>
          <a:p>
            <a:pPr algn="r"/>
            <a:r>
              <a:rPr lang="da-DK" sz="3700">
                <a:solidFill>
                  <a:schemeClr val="tx2"/>
                </a:solidFill>
              </a:rPr>
              <a:t>Tak for opmærksomheden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DB1A12-2DE1-0C1E-CC03-B86F2447E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234" y="4375438"/>
            <a:ext cx="5650644" cy="683752"/>
          </a:xfrm>
        </p:spPr>
        <p:txBody>
          <a:bodyPr anchor="b">
            <a:normAutofit/>
          </a:bodyPr>
          <a:lstStyle/>
          <a:p>
            <a:pPr algn="r"/>
            <a:r>
              <a:rPr lang="da-DK" sz="2000" dirty="0">
                <a:solidFill>
                  <a:schemeClr val="tx2"/>
                </a:solidFill>
              </a:rPr>
              <a:t>Nu tid til diskussion </a:t>
            </a:r>
            <a:r>
              <a:rPr lang="da-DK" sz="2000" dirty="0">
                <a:solidFill>
                  <a:schemeClr val="tx2"/>
                </a:solidFill>
                <a:sym typeface="Wingdings" panose="05000000000000000000" pitchFamily="2" charset="2"/>
              </a:rPr>
              <a:t> </a:t>
            </a:r>
            <a:endParaRPr lang="da-DK" sz="2000" dirty="0">
              <a:solidFill>
                <a:schemeClr val="tx2"/>
              </a:solidFill>
            </a:endParaRPr>
          </a:p>
        </p:txBody>
      </p:sp>
      <p:pic>
        <p:nvPicPr>
          <p:cNvPr id="12" name="Billede 11" descr="Et billede, der indeholder tøj, Medicinsk udstyr, person, lægeundersøgelse/medicin&#10;&#10;Automatisk genereret beskrivelse">
            <a:extLst>
              <a:ext uri="{FF2B5EF4-FFF2-40B4-BE49-F238E27FC236}">
                <a16:creationId xmlns:a16="http://schemas.microsoft.com/office/drawing/2014/main" id="{1CF6C89E-7292-AA00-ADFF-4A1D9786D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5238" b="2"/>
          <a:stretch/>
        </p:blipFill>
        <p:spPr>
          <a:xfrm>
            <a:off x="1" y="1326931"/>
            <a:ext cx="5190767" cy="5530385"/>
          </a:xfrm>
          <a:custGeom>
            <a:avLst/>
            <a:gdLst/>
            <a:ahLst/>
            <a:cxnLst/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6" name="Group 20">
            <a:extLst>
              <a:ext uri="{FF2B5EF4-FFF2-40B4-BE49-F238E27FC236}">
                <a16:creationId xmlns:a16="http://schemas.microsoft.com/office/drawing/2014/main" id="{54C5F191-28EB-4204-8F9D-2EA49651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296559"/>
            <a:ext cx="5462274" cy="5561548"/>
            <a:chOff x="1" y="1301814"/>
            <a:chExt cx="5462274" cy="5561548"/>
          </a:xfrm>
        </p:grpSpPr>
        <p:sp useBgFill="1">
          <p:nvSpPr>
            <p:cNvPr id="32" name="Freeform: Shape 21">
              <a:extLst>
                <a:ext uri="{FF2B5EF4-FFF2-40B4-BE49-F238E27FC236}">
                  <a16:creationId xmlns:a16="http://schemas.microsoft.com/office/drawing/2014/main" id="{D5CF2992-A97F-420B-AD95-7FEE9481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462274" cy="5561548"/>
            </a:xfrm>
            <a:custGeom>
              <a:avLst/>
              <a:gdLst>
                <a:gd name="connsiteX0" fmla="*/ 2074347 w 5533693"/>
                <a:gd name="connsiteY0" fmla="*/ 1975 h 5658322"/>
                <a:gd name="connsiteX1" fmla="*/ 3381971 w 5533693"/>
                <a:gd name="connsiteY1" fmla="*/ 198165 h 5658322"/>
                <a:gd name="connsiteX2" fmla="*/ 3460615 w 5533693"/>
                <a:gd name="connsiteY2" fmla="*/ 226209 h 5658322"/>
                <a:gd name="connsiteX3" fmla="*/ 3500059 w 5533693"/>
                <a:gd name="connsiteY3" fmla="*/ 240111 h 5658322"/>
                <a:gd name="connsiteX4" fmla="*/ 3539260 w 5533693"/>
                <a:gd name="connsiteY4" fmla="*/ 254728 h 5658322"/>
                <a:gd name="connsiteX5" fmla="*/ 3693872 w 5533693"/>
                <a:gd name="connsiteY5" fmla="*/ 319254 h 5658322"/>
                <a:gd name="connsiteX6" fmla="*/ 3845439 w 5533693"/>
                <a:gd name="connsiteY6" fmla="*/ 391504 h 5658322"/>
                <a:gd name="connsiteX7" fmla="*/ 3993112 w 5533693"/>
                <a:gd name="connsiteY7" fmla="*/ 472189 h 5658322"/>
                <a:gd name="connsiteX8" fmla="*/ 4534860 w 5533693"/>
                <a:gd name="connsiteY8" fmla="*/ 874076 h 5658322"/>
                <a:gd name="connsiteX9" fmla="*/ 5290387 w 5533693"/>
                <a:gd name="connsiteY9" fmla="*/ 1983958 h 5658322"/>
                <a:gd name="connsiteX10" fmla="*/ 5533504 w 5533693"/>
                <a:gd name="connsiteY10" fmla="*/ 3296091 h 5658322"/>
                <a:gd name="connsiteX11" fmla="*/ 4766873 w 5533693"/>
                <a:gd name="connsiteY11" fmla="*/ 5450843 h 5658322"/>
                <a:gd name="connsiteX12" fmla="*/ 4582558 w 5533693"/>
                <a:gd name="connsiteY12" fmla="*/ 5658322 h 5658322"/>
                <a:gd name="connsiteX13" fmla="*/ 4423702 w 5533693"/>
                <a:gd name="connsiteY13" fmla="*/ 5658322 h 5658322"/>
                <a:gd name="connsiteX14" fmla="*/ 4460355 w 5533693"/>
                <a:gd name="connsiteY14" fmla="*/ 5621021 h 5658322"/>
                <a:gd name="connsiteX15" fmla="*/ 4514287 w 5533693"/>
                <a:gd name="connsiteY15" fmla="*/ 5562320 h 5658322"/>
                <a:gd name="connsiteX16" fmla="*/ 4565051 w 5533693"/>
                <a:gd name="connsiteY16" fmla="*/ 5501003 h 5658322"/>
                <a:gd name="connsiteX17" fmla="*/ 4615332 w 5533693"/>
                <a:gd name="connsiteY17" fmla="*/ 5439330 h 5658322"/>
                <a:gd name="connsiteX18" fmla="*/ 4662324 w 5533693"/>
                <a:gd name="connsiteY18" fmla="*/ 5375280 h 5658322"/>
                <a:gd name="connsiteX19" fmla="*/ 4708586 w 5533693"/>
                <a:gd name="connsiteY19" fmla="*/ 5310874 h 5658322"/>
                <a:gd name="connsiteX20" fmla="*/ 4751439 w 5533693"/>
                <a:gd name="connsiteY20" fmla="*/ 5244209 h 5658322"/>
                <a:gd name="connsiteX21" fmla="*/ 4793805 w 5533693"/>
                <a:gd name="connsiteY21" fmla="*/ 5177308 h 5658322"/>
                <a:gd name="connsiteX22" fmla="*/ 4832883 w 5533693"/>
                <a:gd name="connsiteY22" fmla="*/ 5108504 h 5658322"/>
                <a:gd name="connsiteX23" fmla="*/ 5079531 w 5533693"/>
                <a:gd name="connsiteY23" fmla="*/ 4530628 h 5658322"/>
                <a:gd name="connsiteX24" fmla="*/ 5207481 w 5533693"/>
                <a:gd name="connsiteY24" fmla="*/ 3920310 h 5658322"/>
                <a:gd name="connsiteX25" fmla="*/ 5222212 w 5533693"/>
                <a:gd name="connsiteY25" fmla="*/ 3765594 h 5658322"/>
                <a:gd name="connsiteX26" fmla="*/ 5230368 w 5533693"/>
                <a:gd name="connsiteY26" fmla="*/ 3610637 h 5658322"/>
                <a:gd name="connsiteX27" fmla="*/ 5232682 w 5533693"/>
                <a:gd name="connsiteY27" fmla="*/ 3455681 h 5658322"/>
                <a:gd name="connsiteX28" fmla="*/ 5230978 w 5533693"/>
                <a:gd name="connsiteY28" fmla="*/ 3378323 h 5658322"/>
                <a:gd name="connsiteX29" fmla="*/ 5228908 w 5533693"/>
                <a:gd name="connsiteY29" fmla="*/ 3301082 h 5658322"/>
                <a:gd name="connsiteX30" fmla="*/ 5224526 w 5533693"/>
                <a:gd name="connsiteY30" fmla="*/ 3223843 h 5658322"/>
                <a:gd name="connsiteX31" fmla="*/ 5219047 w 5533693"/>
                <a:gd name="connsiteY31" fmla="*/ 3146841 h 5658322"/>
                <a:gd name="connsiteX32" fmla="*/ 5211986 w 5533693"/>
                <a:gd name="connsiteY32" fmla="*/ 3069956 h 5658322"/>
                <a:gd name="connsiteX33" fmla="*/ 5208577 w 5533693"/>
                <a:gd name="connsiteY33" fmla="*/ 3031574 h 5658322"/>
                <a:gd name="connsiteX34" fmla="*/ 5203707 w 5533693"/>
                <a:gd name="connsiteY34" fmla="*/ 2993310 h 5658322"/>
                <a:gd name="connsiteX35" fmla="*/ 5154766 w 5533693"/>
                <a:gd name="connsiteY35" fmla="*/ 2688746 h 5658322"/>
                <a:gd name="connsiteX36" fmla="*/ 4987372 w 5533693"/>
                <a:gd name="connsiteY36" fmla="*/ 2096253 h 5658322"/>
                <a:gd name="connsiteX37" fmla="*/ 4365884 w 5533693"/>
                <a:gd name="connsiteY37" fmla="*/ 1031051 h 5658322"/>
                <a:gd name="connsiteX38" fmla="*/ 3904118 w 5533693"/>
                <a:gd name="connsiteY38" fmla="*/ 602309 h 5658322"/>
                <a:gd name="connsiteX39" fmla="*/ 3773246 w 5533693"/>
                <a:gd name="connsiteY39" fmla="*/ 511048 h 5658322"/>
                <a:gd name="connsiteX40" fmla="*/ 3636896 w 5533693"/>
                <a:gd name="connsiteY40" fmla="*/ 426797 h 5658322"/>
                <a:gd name="connsiteX41" fmla="*/ 3495068 w 5533693"/>
                <a:gd name="connsiteY41" fmla="*/ 350745 h 5658322"/>
                <a:gd name="connsiteX42" fmla="*/ 3348491 w 5533693"/>
                <a:gd name="connsiteY42" fmla="*/ 282654 h 5658322"/>
                <a:gd name="connsiteX43" fmla="*/ 3329986 w 5533693"/>
                <a:gd name="connsiteY43" fmla="*/ 274335 h 5658322"/>
                <a:gd name="connsiteX44" fmla="*/ 3311117 w 5533693"/>
                <a:gd name="connsiteY44" fmla="*/ 266968 h 5658322"/>
                <a:gd name="connsiteX45" fmla="*/ 3273377 w 5533693"/>
                <a:gd name="connsiteY45" fmla="*/ 252233 h 5658322"/>
                <a:gd name="connsiteX46" fmla="*/ 3197776 w 5533693"/>
                <a:gd name="connsiteY46" fmla="*/ 222763 h 5658322"/>
                <a:gd name="connsiteX47" fmla="*/ 3120834 w 5533693"/>
                <a:gd name="connsiteY47" fmla="*/ 196501 h 5658322"/>
                <a:gd name="connsiteX48" fmla="*/ 3043285 w 5533693"/>
                <a:gd name="connsiteY48" fmla="*/ 171784 h 5658322"/>
                <a:gd name="connsiteX49" fmla="*/ 3004449 w 5533693"/>
                <a:gd name="connsiteY49" fmla="*/ 159544 h 5658322"/>
                <a:gd name="connsiteX50" fmla="*/ 2965006 w 5533693"/>
                <a:gd name="connsiteY50" fmla="*/ 149325 h 5658322"/>
                <a:gd name="connsiteX51" fmla="*/ 2885996 w 5533693"/>
                <a:gd name="connsiteY51" fmla="*/ 129123 h 5658322"/>
                <a:gd name="connsiteX52" fmla="*/ 2726270 w 5533693"/>
                <a:gd name="connsiteY52" fmla="*/ 95020 h 5658322"/>
                <a:gd name="connsiteX53" fmla="*/ 2073858 w 5533693"/>
                <a:gd name="connsiteY53" fmla="*/ 37624 h 5658322"/>
                <a:gd name="connsiteX54" fmla="*/ 1421447 w 5533693"/>
                <a:gd name="connsiteY54" fmla="*/ 85631 h 5658322"/>
                <a:gd name="connsiteX55" fmla="*/ 1341097 w 5533693"/>
                <a:gd name="connsiteY55" fmla="*/ 100130 h 5658322"/>
                <a:gd name="connsiteX56" fmla="*/ 1261844 w 5533693"/>
                <a:gd name="connsiteY56" fmla="*/ 119260 h 5658322"/>
                <a:gd name="connsiteX57" fmla="*/ 1182834 w 5533693"/>
                <a:gd name="connsiteY57" fmla="*/ 138748 h 5658322"/>
                <a:gd name="connsiteX58" fmla="*/ 1105041 w 5533693"/>
                <a:gd name="connsiteY58" fmla="*/ 162278 h 5658322"/>
                <a:gd name="connsiteX59" fmla="*/ 1027492 w 5533693"/>
                <a:gd name="connsiteY59" fmla="*/ 186520 h 5658322"/>
                <a:gd name="connsiteX60" fmla="*/ 1008135 w 5533693"/>
                <a:gd name="connsiteY60" fmla="*/ 192699 h 5658322"/>
                <a:gd name="connsiteX61" fmla="*/ 989144 w 5533693"/>
                <a:gd name="connsiteY61" fmla="*/ 199829 h 5658322"/>
                <a:gd name="connsiteX62" fmla="*/ 951282 w 5533693"/>
                <a:gd name="connsiteY62" fmla="*/ 214326 h 5658322"/>
                <a:gd name="connsiteX63" fmla="*/ 875803 w 5533693"/>
                <a:gd name="connsiteY63" fmla="*/ 243439 h 5658322"/>
                <a:gd name="connsiteX64" fmla="*/ 856933 w 5533693"/>
                <a:gd name="connsiteY64" fmla="*/ 250688 h 5658322"/>
                <a:gd name="connsiteX65" fmla="*/ 838551 w 5533693"/>
                <a:gd name="connsiteY65" fmla="*/ 259007 h 5658322"/>
                <a:gd name="connsiteX66" fmla="*/ 801784 w 5533693"/>
                <a:gd name="connsiteY66" fmla="*/ 275762 h 5658322"/>
                <a:gd name="connsiteX67" fmla="*/ 256262 w 5533693"/>
                <a:gd name="connsiteY67" fmla="*/ 607301 h 5658322"/>
                <a:gd name="connsiteX68" fmla="*/ 21255 w 5533693"/>
                <a:gd name="connsiteY68" fmla="*/ 817914 h 5658322"/>
                <a:gd name="connsiteX69" fmla="*/ 0 w 5533693"/>
                <a:gd name="connsiteY69" fmla="*/ 841922 h 5658322"/>
                <a:gd name="connsiteX70" fmla="*/ 0 w 5533693"/>
                <a:gd name="connsiteY70" fmla="*/ 582568 h 5658322"/>
                <a:gd name="connsiteX71" fmla="*/ 18177 w 5533693"/>
                <a:gd name="connsiteY71" fmla="*/ 568907 h 5658322"/>
                <a:gd name="connsiteX72" fmla="*/ 158868 w 5533693"/>
                <a:gd name="connsiteY72" fmla="*/ 475399 h 5658322"/>
                <a:gd name="connsiteX73" fmla="*/ 764774 w 5533693"/>
                <a:gd name="connsiteY73" fmla="*/ 186758 h 5658322"/>
                <a:gd name="connsiteX74" fmla="*/ 2074347 w 5533693"/>
                <a:gd name="connsiteY74" fmla="*/ 1975 h 56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533693" h="5658322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22">
              <a:extLst>
                <a:ext uri="{FF2B5EF4-FFF2-40B4-BE49-F238E27FC236}">
                  <a16:creationId xmlns:a16="http://schemas.microsoft.com/office/drawing/2014/main" id="{90DCACEF-1C30-43E7-A31A-CDEA73261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4891867 h 5648266"/>
                <a:gd name="connsiteX1" fmla="*/ 31013 w 5357389"/>
                <a:gd name="connsiteY1" fmla="*/ 4942857 h 5648266"/>
                <a:gd name="connsiteX2" fmla="*/ 165807 w 5357389"/>
                <a:gd name="connsiteY2" fmla="*/ 5122096 h 5648266"/>
                <a:gd name="connsiteX3" fmla="*/ 670330 w 5357389"/>
                <a:gd name="connsiteY3" fmla="*/ 5558143 h 5648266"/>
                <a:gd name="connsiteX4" fmla="*/ 839514 w 5357389"/>
                <a:gd name="connsiteY4" fmla="*/ 5648266 h 5648266"/>
                <a:gd name="connsiteX5" fmla="*/ 0 w 5357389"/>
                <a:gd name="connsiteY5" fmla="*/ 5648266 h 5648266"/>
                <a:gd name="connsiteX6" fmla="*/ 1924604 w 5357389"/>
                <a:gd name="connsiteY6" fmla="*/ 0 h 5648266"/>
                <a:gd name="connsiteX7" fmla="*/ 2045371 w 5357389"/>
                <a:gd name="connsiteY7" fmla="*/ 1902 h 5648266"/>
                <a:gd name="connsiteX8" fmla="*/ 2052920 w 5357389"/>
                <a:gd name="connsiteY8" fmla="*/ 1902 h 5648266"/>
                <a:gd name="connsiteX9" fmla="*/ 4545522 w 5357389"/>
                <a:gd name="connsiteY9" fmla="*/ 5554508 h 5648266"/>
                <a:gd name="connsiteX10" fmla="*/ 4452220 w 5357389"/>
                <a:gd name="connsiteY10" fmla="*/ 5648266 h 5648266"/>
                <a:gd name="connsiteX11" fmla="*/ 3207530 w 5357389"/>
                <a:gd name="connsiteY11" fmla="*/ 5648266 h 5648266"/>
                <a:gd name="connsiteX12" fmla="*/ 3422735 w 5357389"/>
                <a:gd name="connsiteY12" fmla="*/ 5542964 h 5648266"/>
                <a:gd name="connsiteX13" fmla="*/ 3985928 w 5357389"/>
                <a:gd name="connsiteY13" fmla="*/ 5096072 h 5648266"/>
                <a:gd name="connsiteX14" fmla="*/ 4462911 w 5357389"/>
                <a:gd name="connsiteY14" fmla="*/ 4290397 h 5648266"/>
                <a:gd name="connsiteX15" fmla="*/ 4626897 w 5357389"/>
                <a:gd name="connsiteY15" fmla="*/ 3328934 h 5648266"/>
                <a:gd name="connsiteX16" fmla="*/ 4458285 w 5357389"/>
                <a:gd name="connsiteY16" fmla="*/ 2344776 h 5648266"/>
                <a:gd name="connsiteX17" fmla="*/ 3971076 w 5357389"/>
                <a:gd name="connsiteY17" fmla="*/ 1510225 h 5648266"/>
                <a:gd name="connsiteX18" fmla="*/ 3188280 w 5357389"/>
                <a:gd name="connsiteY18" fmla="*/ 938054 h 5648266"/>
                <a:gd name="connsiteX19" fmla="*/ 2052797 w 5357389"/>
                <a:gd name="connsiteY19" fmla="*/ 714888 h 5648266"/>
                <a:gd name="connsiteX20" fmla="*/ 2046101 w 5357389"/>
                <a:gd name="connsiteY20" fmla="*/ 714888 h 5648266"/>
                <a:gd name="connsiteX21" fmla="*/ 2033806 w 5357389"/>
                <a:gd name="connsiteY21" fmla="*/ 714888 h 5648266"/>
                <a:gd name="connsiteX22" fmla="*/ 2021510 w 5357389"/>
                <a:gd name="connsiteY22" fmla="*/ 714532 h 5648266"/>
                <a:gd name="connsiteX23" fmla="*/ 1924604 w 5357389"/>
                <a:gd name="connsiteY23" fmla="*/ 712986 h 5648266"/>
                <a:gd name="connsiteX24" fmla="*/ 900881 w 5357389"/>
                <a:gd name="connsiteY24" fmla="*/ 928903 h 5648266"/>
                <a:gd name="connsiteX25" fmla="*/ 186015 w 5357389"/>
                <a:gd name="connsiteY25" fmla="*/ 1492045 h 5648266"/>
                <a:gd name="connsiteX26" fmla="*/ 46934 w 5357389"/>
                <a:gd name="connsiteY26" fmla="*/ 1679105 h 5648266"/>
                <a:gd name="connsiteX27" fmla="*/ 0 w 5357389"/>
                <a:gd name="connsiteY27" fmla="*/ 1756869 h 5648266"/>
                <a:gd name="connsiteX28" fmla="*/ 0 w 5357389"/>
                <a:gd name="connsiteY28" fmla="*/ 663336 h 5648266"/>
                <a:gd name="connsiteX29" fmla="*/ 63688 w 5357389"/>
                <a:gd name="connsiteY29" fmla="*/ 607678 h 5648266"/>
                <a:gd name="connsiteX30" fmla="*/ 1924604 w 5357389"/>
                <a:gd name="connsiteY30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357389" h="5648266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23">
              <a:extLst>
                <a:ext uri="{FF2B5EF4-FFF2-40B4-BE49-F238E27FC236}">
                  <a16:creationId xmlns:a16="http://schemas.microsoft.com/office/drawing/2014/main" id="{423A71FB-1B1D-4F66-AFBD-A5F3375B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34067"/>
              <a:ext cx="5392031" cy="5529295"/>
            </a:xfrm>
            <a:custGeom>
              <a:avLst/>
              <a:gdLst>
                <a:gd name="connsiteX0" fmla="*/ 0 w 5375755"/>
                <a:gd name="connsiteY0" fmla="*/ 5335055 h 5615510"/>
                <a:gd name="connsiteX1" fmla="*/ 59892 w 5375755"/>
                <a:gd name="connsiteY1" fmla="*/ 5413392 h 5615510"/>
                <a:gd name="connsiteX2" fmla="*/ 256379 w 5375755"/>
                <a:gd name="connsiteY2" fmla="*/ 5615510 h 5615510"/>
                <a:gd name="connsiteX3" fmla="*/ 0 w 5375755"/>
                <a:gd name="connsiteY3" fmla="*/ 5615510 h 5615510"/>
                <a:gd name="connsiteX4" fmla="*/ 2077511 w 5375755"/>
                <a:gd name="connsiteY4" fmla="*/ 40 h 5615510"/>
                <a:gd name="connsiteX5" fmla="*/ 3337290 w 5375755"/>
                <a:gd name="connsiteY5" fmla="*/ 214650 h 5615510"/>
                <a:gd name="connsiteX6" fmla="*/ 3412892 w 5375755"/>
                <a:gd name="connsiteY6" fmla="*/ 243763 h 5615510"/>
                <a:gd name="connsiteX7" fmla="*/ 3450754 w 5375755"/>
                <a:gd name="connsiteY7" fmla="*/ 258260 h 5615510"/>
                <a:gd name="connsiteX8" fmla="*/ 3487885 w 5375755"/>
                <a:gd name="connsiteY8" fmla="*/ 274541 h 5615510"/>
                <a:gd name="connsiteX9" fmla="*/ 3562025 w 5375755"/>
                <a:gd name="connsiteY9" fmla="*/ 307575 h 5615510"/>
                <a:gd name="connsiteX10" fmla="*/ 3599156 w 5375755"/>
                <a:gd name="connsiteY10" fmla="*/ 324092 h 5615510"/>
                <a:gd name="connsiteX11" fmla="*/ 3635434 w 5375755"/>
                <a:gd name="connsiteY11" fmla="*/ 342393 h 5615510"/>
                <a:gd name="connsiteX12" fmla="*/ 3707992 w 5375755"/>
                <a:gd name="connsiteY12" fmla="*/ 379111 h 5615510"/>
                <a:gd name="connsiteX13" fmla="*/ 3744273 w 5375755"/>
                <a:gd name="connsiteY13" fmla="*/ 397530 h 5615510"/>
                <a:gd name="connsiteX14" fmla="*/ 3779576 w 5375755"/>
                <a:gd name="connsiteY14" fmla="*/ 417612 h 5615510"/>
                <a:gd name="connsiteX15" fmla="*/ 3850188 w 5375755"/>
                <a:gd name="connsiteY15" fmla="*/ 458253 h 5615510"/>
                <a:gd name="connsiteX16" fmla="*/ 3885491 w 5375755"/>
                <a:gd name="connsiteY16" fmla="*/ 478692 h 5615510"/>
                <a:gd name="connsiteX17" fmla="*/ 3919702 w 5375755"/>
                <a:gd name="connsiteY17" fmla="*/ 500675 h 5615510"/>
                <a:gd name="connsiteX18" fmla="*/ 4430528 w 5375755"/>
                <a:gd name="connsiteY18" fmla="*/ 904463 h 5615510"/>
                <a:gd name="connsiteX19" fmla="*/ 4845178 w 5375755"/>
                <a:gd name="connsiteY19" fmla="*/ 1405811 h 5615510"/>
                <a:gd name="connsiteX20" fmla="*/ 5150018 w 5375755"/>
                <a:gd name="connsiteY20" fmla="*/ 1977985 h 5615510"/>
                <a:gd name="connsiteX21" fmla="*/ 5335796 w 5375755"/>
                <a:gd name="connsiteY21" fmla="*/ 2596262 h 5615510"/>
                <a:gd name="connsiteX22" fmla="*/ 5370737 w 5375755"/>
                <a:gd name="connsiteY22" fmla="*/ 2916275 h 5615510"/>
                <a:gd name="connsiteX23" fmla="*/ 5373779 w 5375755"/>
                <a:gd name="connsiteY23" fmla="*/ 2996603 h 5615510"/>
                <a:gd name="connsiteX24" fmla="*/ 5375363 w 5375755"/>
                <a:gd name="connsiteY24" fmla="*/ 3076816 h 5615510"/>
                <a:gd name="connsiteX25" fmla="*/ 5374875 w 5375755"/>
                <a:gd name="connsiteY25" fmla="*/ 3157026 h 5615510"/>
                <a:gd name="connsiteX26" fmla="*/ 5372928 w 5375755"/>
                <a:gd name="connsiteY26" fmla="*/ 3237119 h 5615510"/>
                <a:gd name="connsiteX27" fmla="*/ 5273343 w 5375755"/>
                <a:gd name="connsiteY27" fmla="*/ 3866566 h 5615510"/>
                <a:gd name="connsiteX28" fmla="*/ 5234628 w 5375755"/>
                <a:gd name="connsiteY28" fmla="*/ 4019859 h 5615510"/>
                <a:gd name="connsiteX29" fmla="*/ 5213811 w 5375755"/>
                <a:gd name="connsiteY29" fmla="*/ 4095911 h 5615510"/>
                <a:gd name="connsiteX30" fmla="*/ 5193968 w 5375755"/>
                <a:gd name="connsiteY30" fmla="*/ 4172081 h 5615510"/>
                <a:gd name="connsiteX31" fmla="*/ 5172177 w 5375755"/>
                <a:gd name="connsiteY31" fmla="*/ 4247778 h 5615510"/>
                <a:gd name="connsiteX32" fmla="*/ 5150628 w 5375755"/>
                <a:gd name="connsiteY32" fmla="*/ 4323353 h 5615510"/>
                <a:gd name="connsiteX33" fmla="*/ 5102419 w 5375755"/>
                <a:gd name="connsiteY33" fmla="*/ 4473200 h 5615510"/>
                <a:gd name="connsiteX34" fmla="*/ 4854188 w 5375755"/>
                <a:gd name="connsiteY34" fmla="*/ 5055591 h 5615510"/>
                <a:gd name="connsiteX35" fmla="*/ 4489816 w 5375755"/>
                <a:gd name="connsiteY35" fmla="*/ 5584627 h 5615510"/>
                <a:gd name="connsiteX36" fmla="*/ 4462155 w 5375755"/>
                <a:gd name="connsiteY36" fmla="*/ 5615510 h 5615510"/>
                <a:gd name="connsiteX37" fmla="*/ 3923435 w 5375755"/>
                <a:gd name="connsiteY37" fmla="*/ 5615510 h 5615510"/>
                <a:gd name="connsiteX38" fmla="*/ 3957928 w 5375755"/>
                <a:gd name="connsiteY38" fmla="*/ 5587004 h 5615510"/>
                <a:gd name="connsiteX39" fmla="*/ 4011007 w 5375755"/>
                <a:gd name="connsiteY39" fmla="*/ 5539828 h 5615510"/>
                <a:gd name="connsiteX40" fmla="*/ 4064574 w 5375755"/>
                <a:gd name="connsiteY40" fmla="*/ 5493126 h 5615510"/>
                <a:gd name="connsiteX41" fmla="*/ 4116071 w 5375755"/>
                <a:gd name="connsiteY41" fmla="*/ 5444288 h 5615510"/>
                <a:gd name="connsiteX42" fmla="*/ 4167810 w 5375755"/>
                <a:gd name="connsiteY42" fmla="*/ 5395567 h 5615510"/>
                <a:gd name="connsiteX43" fmla="*/ 4217116 w 5375755"/>
                <a:gd name="connsiteY43" fmla="*/ 5344469 h 5615510"/>
                <a:gd name="connsiteX44" fmla="*/ 4572234 w 5375755"/>
                <a:gd name="connsiteY44" fmla="*/ 4898614 h 5615510"/>
                <a:gd name="connsiteX45" fmla="*/ 4824361 w 5375755"/>
                <a:gd name="connsiteY45" fmla="*/ 4382650 h 5615510"/>
                <a:gd name="connsiteX46" fmla="*/ 4846153 w 5375755"/>
                <a:gd name="connsiteY46" fmla="*/ 4313966 h 5615510"/>
                <a:gd name="connsiteX47" fmla="*/ 4866970 w 5375755"/>
                <a:gd name="connsiteY47" fmla="*/ 4244925 h 5615510"/>
                <a:gd name="connsiteX48" fmla="*/ 4901059 w 5375755"/>
                <a:gd name="connsiteY48" fmla="*/ 4104823 h 5615510"/>
                <a:gd name="connsiteX49" fmla="*/ 4924432 w 5375755"/>
                <a:gd name="connsiteY49" fmla="*/ 3962583 h 5615510"/>
                <a:gd name="connsiteX50" fmla="*/ 4935997 w 5375755"/>
                <a:gd name="connsiteY50" fmla="*/ 3818915 h 5615510"/>
                <a:gd name="connsiteX51" fmla="*/ 4908606 w 5375755"/>
                <a:gd name="connsiteY51" fmla="*/ 3247695 h 5615510"/>
                <a:gd name="connsiteX52" fmla="*/ 4900936 w 5375755"/>
                <a:gd name="connsiteY52" fmla="*/ 3177346 h 5615510"/>
                <a:gd name="connsiteX53" fmla="*/ 4892415 w 5375755"/>
                <a:gd name="connsiteY53" fmla="*/ 3107235 h 5615510"/>
                <a:gd name="connsiteX54" fmla="*/ 4882068 w 5375755"/>
                <a:gd name="connsiteY54" fmla="*/ 3037482 h 5615510"/>
                <a:gd name="connsiteX55" fmla="*/ 4870744 w 5375755"/>
                <a:gd name="connsiteY55" fmla="*/ 2967966 h 5615510"/>
                <a:gd name="connsiteX56" fmla="*/ 4857839 w 5375755"/>
                <a:gd name="connsiteY56" fmla="*/ 2898806 h 5615510"/>
                <a:gd name="connsiteX57" fmla="*/ 4851753 w 5375755"/>
                <a:gd name="connsiteY57" fmla="*/ 2864227 h 5615510"/>
                <a:gd name="connsiteX58" fmla="*/ 4844327 w 5375755"/>
                <a:gd name="connsiteY58" fmla="*/ 2829883 h 5615510"/>
                <a:gd name="connsiteX59" fmla="*/ 4829961 w 5375755"/>
                <a:gd name="connsiteY59" fmla="*/ 2761200 h 5615510"/>
                <a:gd name="connsiteX60" fmla="*/ 4823145 w 5375755"/>
                <a:gd name="connsiteY60" fmla="*/ 2726858 h 5615510"/>
                <a:gd name="connsiteX61" fmla="*/ 4815231 w 5375755"/>
                <a:gd name="connsiteY61" fmla="*/ 2692753 h 5615510"/>
                <a:gd name="connsiteX62" fmla="*/ 4669993 w 5375755"/>
                <a:gd name="connsiteY62" fmla="*/ 2152784 h 5615510"/>
                <a:gd name="connsiteX63" fmla="*/ 4442458 w 5375755"/>
                <a:gd name="connsiteY63" fmla="*/ 1640978 h 5615510"/>
                <a:gd name="connsiteX64" fmla="*/ 4408371 w 5375755"/>
                <a:gd name="connsiteY64" fmla="*/ 1579425 h 5615510"/>
                <a:gd name="connsiteX65" fmla="*/ 4371484 w 5375755"/>
                <a:gd name="connsiteY65" fmla="*/ 1519652 h 5615510"/>
                <a:gd name="connsiteX66" fmla="*/ 4334596 w 5375755"/>
                <a:gd name="connsiteY66" fmla="*/ 1459643 h 5615510"/>
                <a:gd name="connsiteX67" fmla="*/ 4295030 w 5375755"/>
                <a:gd name="connsiteY67" fmla="*/ 1401416 h 5615510"/>
                <a:gd name="connsiteX68" fmla="*/ 4254977 w 5375755"/>
                <a:gd name="connsiteY68" fmla="*/ 1343307 h 5615510"/>
                <a:gd name="connsiteX69" fmla="*/ 4212611 w 5375755"/>
                <a:gd name="connsiteY69" fmla="*/ 1286862 h 5615510"/>
                <a:gd name="connsiteX70" fmla="*/ 4191429 w 5375755"/>
                <a:gd name="connsiteY70" fmla="*/ 1258581 h 5615510"/>
                <a:gd name="connsiteX71" fmla="*/ 4180836 w 5375755"/>
                <a:gd name="connsiteY71" fmla="*/ 1244439 h 5615510"/>
                <a:gd name="connsiteX72" fmla="*/ 4169514 w 5375755"/>
                <a:gd name="connsiteY72" fmla="*/ 1230893 h 5615510"/>
                <a:gd name="connsiteX73" fmla="*/ 4124227 w 5375755"/>
                <a:gd name="connsiteY73" fmla="*/ 1176587 h 5615510"/>
                <a:gd name="connsiteX74" fmla="*/ 3714323 w 5375755"/>
                <a:gd name="connsiteY74" fmla="*/ 783019 h 5615510"/>
                <a:gd name="connsiteX75" fmla="*/ 3476929 w 5375755"/>
                <a:gd name="connsiteY75" fmla="*/ 620814 h 5615510"/>
                <a:gd name="connsiteX76" fmla="*/ 3220419 w 5375755"/>
                <a:gd name="connsiteY76" fmla="*/ 486297 h 5615510"/>
                <a:gd name="connsiteX77" fmla="*/ 2664061 w 5375755"/>
                <a:gd name="connsiteY77" fmla="*/ 305675 h 5615510"/>
                <a:gd name="connsiteX78" fmla="*/ 2591868 w 5375755"/>
                <a:gd name="connsiteY78" fmla="*/ 290463 h 5615510"/>
                <a:gd name="connsiteX79" fmla="*/ 2518823 w 5375755"/>
                <a:gd name="connsiteY79" fmla="*/ 279174 h 5615510"/>
                <a:gd name="connsiteX80" fmla="*/ 2372003 w 5375755"/>
                <a:gd name="connsiteY80" fmla="*/ 259686 h 5615510"/>
                <a:gd name="connsiteX81" fmla="*/ 2298107 w 5375755"/>
                <a:gd name="connsiteY81" fmla="*/ 252794 h 5615510"/>
                <a:gd name="connsiteX82" fmla="*/ 2223967 w 5375755"/>
                <a:gd name="connsiteY82" fmla="*/ 247446 h 5615510"/>
                <a:gd name="connsiteX83" fmla="*/ 2074955 w 5375755"/>
                <a:gd name="connsiteY83" fmla="*/ 241386 h 5615510"/>
                <a:gd name="connsiteX84" fmla="*/ 1487797 w 5375755"/>
                <a:gd name="connsiteY84" fmla="*/ 301157 h 5615510"/>
                <a:gd name="connsiteX85" fmla="*/ 945682 w 5375755"/>
                <a:gd name="connsiteY85" fmla="*/ 504716 h 5615510"/>
                <a:gd name="connsiteX86" fmla="*/ 476369 w 5375755"/>
                <a:gd name="connsiteY86" fmla="*/ 820450 h 5615510"/>
                <a:gd name="connsiteX87" fmla="*/ 370819 w 5375755"/>
                <a:gd name="connsiteY87" fmla="*/ 912662 h 5615510"/>
                <a:gd name="connsiteX88" fmla="*/ 344646 w 5375755"/>
                <a:gd name="connsiteY88" fmla="*/ 935717 h 5615510"/>
                <a:gd name="connsiteX89" fmla="*/ 319324 w 5375755"/>
                <a:gd name="connsiteY89" fmla="*/ 959839 h 5615510"/>
                <a:gd name="connsiteX90" fmla="*/ 268192 w 5375755"/>
                <a:gd name="connsiteY90" fmla="*/ 1007610 h 5615510"/>
                <a:gd name="connsiteX91" fmla="*/ 242505 w 5375755"/>
                <a:gd name="connsiteY91" fmla="*/ 1031375 h 5615510"/>
                <a:gd name="connsiteX92" fmla="*/ 217913 w 5375755"/>
                <a:gd name="connsiteY92" fmla="*/ 1056212 h 5615510"/>
                <a:gd name="connsiteX93" fmla="*/ 168607 w 5375755"/>
                <a:gd name="connsiteY93" fmla="*/ 1105883 h 5615510"/>
                <a:gd name="connsiteX94" fmla="*/ 121371 w 5375755"/>
                <a:gd name="connsiteY94" fmla="*/ 1157575 h 5615510"/>
                <a:gd name="connsiteX95" fmla="*/ 75353 w 5375755"/>
                <a:gd name="connsiteY95" fmla="*/ 1210454 h 5615510"/>
                <a:gd name="connsiteX96" fmla="*/ 0 w 5375755"/>
                <a:gd name="connsiteY96" fmla="*/ 1310828 h 5615510"/>
                <a:gd name="connsiteX97" fmla="*/ 0 w 5375755"/>
                <a:gd name="connsiteY97" fmla="*/ 651493 h 5615510"/>
                <a:gd name="connsiteX98" fmla="*/ 16186 w 5375755"/>
                <a:gd name="connsiteY98" fmla="*/ 636856 h 5615510"/>
                <a:gd name="connsiteX99" fmla="*/ 47352 w 5375755"/>
                <a:gd name="connsiteY99" fmla="*/ 609763 h 5615510"/>
                <a:gd name="connsiteX100" fmla="*/ 80102 w 5375755"/>
                <a:gd name="connsiteY100" fmla="*/ 584332 h 5615510"/>
                <a:gd name="connsiteX101" fmla="*/ 213774 w 5375755"/>
                <a:gd name="connsiteY101" fmla="*/ 486653 h 5615510"/>
                <a:gd name="connsiteX102" fmla="*/ 803123 w 5375755"/>
                <a:gd name="connsiteY102" fmla="*/ 190408 h 5615510"/>
                <a:gd name="connsiteX103" fmla="*/ 1437151 w 5375755"/>
                <a:gd name="connsiteY103" fmla="*/ 40681 h 5615510"/>
                <a:gd name="connsiteX104" fmla="*/ 2077511 w 5375755"/>
                <a:gd name="connsiteY104" fmla="*/ 40 h 561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375755" h="561551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24">
              <a:extLst>
                <a:ext uri="{FF2B5EF4-FFF2-40B4-BE49-F238E27FC236}">
                  <a16:creationId xmlns:a16="http://schemas.microsoft.com/office/drawing/2014/main" id="{4D75162F-FAE3-41E9-8048-074173F43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301814"/>
              <a:ext cx="5373609" cy="5561548"/>
            </a:xfrm>
            <a:custGeom>
              <a:avLst/>
              <a:gdLst>
                <a:gd name="connsiteX0" fmla="*/ 0 w 5357389"/>
                <a:gd name="connsiteY0" fmla="*/ 5102840 h 5648266"/>
                <a:gd name="connsiteX1" fmla="*/ 70970 w 5357389"/>
                <a:gd name="connsiteY1" fmla="*/ 5197196 h 5648266"/>
                <a:gd name="connsiteX2" fmla="*/ 412303 w 5357389"/>
                <a:gd name="connsiteY2" fmla="*/ 5526538 h 5648266"/>
                <a:gd name="connsiteX3" fmla="*/ 589818 w 5357389"/>
                <a:gd name="connsiteY3" fmla="*/ 5648266 h 5648266"/>
                <a:gd name="connsiteX4" fmla="*/ 0 w 5357389"/>
                <a:gd name="connsiteY4" fmla="*/ 5648266 h 5648266"/>
                <a:gd name="connsiteX5" fmla="*/ 1924604 w 5357389"/>
                <a:gd name="connsiteY5" fmla="*/ 0 h 5648266"/>
                <a:gd name="connsiteX6" fmla="*/ 2045371 w 5357389"/>
                <a:gd name="connsiteY6" fmla="*/ 1902 h 5648266"/>
                <a:gd name="connsiteX7" fmla="*/ 2052920 w 5357389"/>
                <a:gd name="connsiteY7" fmla="*/ 1902 h 5648266"/>
                <a:gd name="connsiteX8" fmla="*/ 4545522 w 5357389"/>
                <a:gd name="connsiteY8" fmla="*/ 5554508 h 5648266"/>
                <a:gd name="connsiteX9" fmla="*/ 4452220 w 5357389"/>
                <a:gd name="connsiteY9" fmla="*/ 5648266 h 5648266"/>
                <a:gd name="connsiteX10" fmla="*/ 3478528 w 5357389"/>
                <a:gd name="connsiteY10" fmla="*/ 5648266 h 5648266"/>
                <a:gd name="connsiteX11" fmla="*/ 3483103 w 5357389"/>
                <a:gd name="connsiteY11" fmla="*/ 5646028 h 5648266"/>
                <a:gd name="connsiteX12" fmla="*/ 4076991 w 5357389"/>
                <a:gd name="connsiteY12" fmla="*/ 5174738 h 5648266"/>
                <a:gd name="connsiteX13" fmla="*/ 4577714 w 5357389"/>
                <a:gd name="connsiteY13" fmla="*/ 4329730 h 5648266"/>
                <a:gd name="connsiteX14" fmla="*/ 4748517 w 5357389"/>
                <a:gd name="connsiteY14" fmla="*/ 3328934 h 5648266"/>
                <a:gd name="connsiteX15" fmla="*/ 4573086 w 5357389"/>
                <a:gd name="connsiteY15" fmla="*/ 2305681 h 5648266"/>
                <a:gd name="connsiteX16" fmla="*/ 4062990 w 5357389"/>
                <a:gd name="connsiteY16" fmla="*/ 1432628 h 5648266"/>
                <a:gd name="connsiteX17" fmla="*/ 3238436 w 5357389"/>
                <a:gd name="connsiteY17" fmla="*/ 829917 h 5648266"/>
                <a:gd name="connsiteX18" fmla="*/ 2052676 w 5357389"/>
                <a:gd name="connsiteY18" fmla="*/ 596176 h 5648266"/>
                <a:gd name="connsiteX19" fmla="*/ 2046467 w 5357389"/>
                <a:gd name="connsiteY19" fmla="*/ 596176 h 5648266"/>
                <a:gd name="connsiteX20" fmla="*/ 2035997 w 5357389"/>
                <a:gd name="connsiteY20" fmla="*/ 596176 h 5648266"/>
                <a:gd name="connsiteX21" fmla="*/ 2025528 w 5357389"/>
                <a:gd name="connsiteY21" fmla="*/ 595819 h 5648266"/>
                <a:gd name="connsiteX22" fmla="*/ 1924604 w 5357389"/>
                <a:gd name="connsiteY22" fmla="*/ 594155 h 5648266"/>
                <a:gd name="connsiteX23" fmla="*/ 847193 w 5357389"/>
                <a:gd name="connsiteY23" fmla="*/ 822074 h 5648266"/>
                <a:gd name="connsiteX24" fmla="*/ 90693 w 5357389"/>
                <a:gd name="connsiteY24" fmla="*/ 1417655 h 5648266"/>
                <a:gd name="connsiteX25" fmla="*/ 0 w 5357389"/>
                <a:gd name="connsiteY25" fmla="*/ 1539648 h 5648266"/>
                <a:gd name="connsiteX26" fmla="*/ 0 w 5357389"/>
                <a:gd name="connsiteY26" fmla="*/ 663336 h 5648266"/>
                <a:gd name="connsiteX27" fmla="*/ 63688 w 5357389"/>
                <a:gd name="connsiteY27" fmla="*/ 607678 h 5648266"/>
                <a:gd name="connsiteX28" fmla="*/ 1924604 w 5357389"/>
                <a:gd name="connsiteY28" fmla="*/ 0 h 56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57389" h="5648266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4" name="Billede 13" descr="Et billede, der indeholder rum/stue/værelse, scene, Medicinsk udstyr, lægeundersøgelse/medicin&#10;&#10;Automatisk genereret beskrivelse">
            <a:extLst>
              <a:ext uri="{FF2B5EF4-FFF2-40B4-BE49-F238E27FC236}">
                <a16:creationId xmlns:a16="http://schemas.microsoft.com/office/drawing/2014/main" id="{93608E6E-F7A3-53E2-92A6-EFAE498C2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380" r="-1" b="-1"/>
          <a:stretch/>
        </p:blipFill>
        <p:spPr>
          <a:xfrm>
            <a:off x="4074406" y="1"/>
            <a:ext cx="3975445" cy="3189088"/>
          </a:xfrm>
          <a:custGeom>
            <a:avLst/>
            <a:gdLst/>
            <a:ahLst/>
            <a:cxnLst/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1" name="Group 26">
            <a:extLst>
              <a:ext uri="{FF2B5EF4-FFF2-40B4-BE49-F238E27FC236}">
                <a16:creationId xmlns:a16="http://schemas.microsoft.com/office/drawing/2014/main" id="{19A5CE6D-B0CD-44A3-A50A-64467EB07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1051" y="0"/>
            <a:ext cx="4181070" cy="3274319"/>
            <a:chOff x="3901945" y="8190"/>
            <a:chExt cx="4337554" cy="339686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B81239D-E5B6-4FF4-88B8-790269C5F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804" y="8191"/>
              <a:ext cx="4113464" cy="3186653"/>
            </a:xfrm>
            <a:custGeom>
              <a:avLst/>
              <a:gdLst>
                <a:gd name="connsiteX0" fmla="*/ 531280 w 4113464"/>
                <a:gd name="connsiteY0" fmla="*/ 0 h 3186653"/>
                <a:gd name="connsiteX1" fmla="*/ 785823 w 4113464"/>
                <a:gd name="connsiteY1" fmla="*/ 0 h 3186653"/>
                <a:gd name="connsiteX2" fmla="*/ 733553 w 4113464"/>
                <a:gd name="connsiteY2" fmla="*/ 43575 h 3186653"/>
                <a:gd name="connsiteX3" fmla="*/ 489421 w 4113464"/>
                <a:gd name="connsiteY3" fmla="*/ 305636 h 3186653"/>
                <a:gd name="connsiteX4" fmla="*/ 296400 w 4113464"/>
                <a:gd name="connsiteY4" fmla="*/ 606590 h 3186653"/>
                <a:gd name="connsiteX5" fmla="*/ 165405 w 4113464"/>
                <a:gd name="connsiteY5" fmla="*/ 939280 h 3186653"/>
                <a:gd name="connsiteX6" fmla="*/ 117765 w 4113464"/>
                <a:gd name="connsiteY6" fmla="*/ 1293947 h 3186653"/>
                <a:gd name="connsiteX7" fmla="*/ 137862 w 4113464"/>
                <a:gd name="connsiteY7" fmla="*/ 1467594 h 3186653"/>
                <a:gd name="connsiteX8" fmla="*/ 197214 w 4113464"/>
                <a:gd name="connsiteY8" fmla="*/ 1630036 h 3186653"/>
                <a:gd name="connsiteX9" fmla="*/ 238638 w 4113464"/>
                <a:gd name="connsiteY9" fmla="*/ 1706521 h 3186653"/>
                <a:gd name="connsiteX10" fmla="*/ 286206 w 4113464"/>
                <a:gd name="connsiteY10" fmla="*/ 1780549 h 3186653"/>
                <a:gd name="connsiteX11" fmla="*/ 396091 w 4113464"/>
                <a:gd name="connsiteY11" fmla="*/ 1923616 h 3186653"/>
                <a:gd name="connsiteX12" fmla="*/ 515012 w 4113464"/>
                <a:gd name="connsiteY12" fmla="*/ 2067767 h 3186653"/>
                <a:gd name="connsiteX13" fmla="*/ 574148 w 4113464"/>
                <a:gd name="connsiteY13" fmla="*/ 2143024 h 3186653"/>
                <a:gd name="connsiteX14" fmla="*/ 602559 w 4113464"/>
                <a:gd name="connsiteY14" fmla="*/ 2179965 h 3186653"/>
                <a:gd name="connsiteX15" fmla="*/ 630391 w 4113464"/>
                <a:gd name="connsiteY15" fmla="*/ 2215316 h 3186653"/>
                <a:gd name="connsiteX16" fmla="*/ 869535 w 4113464"/>
                <a:gd name="connsiteY16" fmla="*/ 2476581 h 3186653"/>
                <a:gd name="connsiteX17" fmla="*/ 996698 w 4113464"/>
                <a:gd name="connsiteY17" fmla="*/ 2594129 h 3186653"/>
                <a:gd name="connsiteX18" fmla="*/ 1129861 w 4113464"/>
                <a:gd name="connsiteY18" fmla="*/ 2702496 h 3186653"/>
                <a:gd name="connsiteX19" fmla="*/ 1427345 w 4113464"/>
                <a:gd name="connsiteY19" fmla="*/ 2873901 h 3186653"/>
                <a:gd name="connsiteX20" fmla="*/ 1593762 w 4113464"/>
                <a:gd name="connsiteY20" fmla="*/ 2922338 h 3186653"/>
                <a:gd name="connsiteX21" fmla="*/ 1636415 w 4113464"/>
                <a:gd name="connsiteY21" fmla="*/ 2930868 h 3186653"/>
                <a:gd name="connsiteX22" fmla="*/ 1679429 w 4113464"/>
                <a:gd name="connsiteY22" fmla="*/ 2938025 h 3186653"/>
                <a:gd name="connsiteX23" fmla="*/ 1766252 w 4113464"/>
                <a:gd name="connsiteY23" fmla="*/ 2948290 h 3186653"/>
                <a:gd name="connsiteX24" fmla="*/ 1809917 w 4113464"/>
                <a:gd name="connsiteY24" fmla="*/ 2951616 h 3186653"/>
                <a:gd name="connsiteX25" fmla="*/ 1853726 w 4113464"/>
                <a:gd name="connsiteY25" fmla="*/ 2953929 h 3186653"/>
                <a:gd name="connsiteX26" fmla="*/ 1897680 w 4113464"/>
                <a:gd name="connsiteY26" fmla="*/ 2954942 h 3186653"/>
                <a:gd name="connsiteX27" fmla="*/ 1941706 w 4113464"/>
                <a:gd name="connsiteY27" fmla="*/ 2954725 h 3186653"/>
                <a:gd name="connsiteX28" fmla="*/ 1963755 w 4113464"/>
                <a:gd name="connsiteY28" fmla="*/ 2954507 h 3186653"/>
                <a:gd name="connsiteX29" fmla="*/ 1985009 w 4113464"/>
                <a:gd name="connsiteY29" fmla="*/ 2953568 h 3186653"/>
                <a:gd name="connsiteX30" fmla="*/ 2006191 w 4113464"/>
                <a:gd name="connsiteY30" fmla="*/ 2952483 h 3186653"/>
                <a:gd name="connsiteX31" fmla="*/ 2027301 w 4113464"/>
                <a:gd name="connsiteY31" fmla="*/ 2950749 h 3186653"/>
                <a:gd name="connsiteX32" fmla="*/ 2111015 w 4113464"/>
                <a:gd name="connsiteY32" fmla="*/ 2940411 h 3186653"/>
                <a:gd name="connsiteX33" fmla="*/ 2429898 w 4113464"/>
                <a:gd name="connsiteY33" fmla="*/ 2835731 h 3186653"/>
                <a:gd name="connsiteX34" fmla="*/ 2724490 w 4113464"/>
                <a:gd name="connsiteY34" fmla="*/ 2652180 h 3186653"/>
                <a:gd name="connsiteX35" fmla="*/ 2795915 w 4113464"/>
                <a:gd name="connsiteY35" fmla="*/ 2598250 h 3186653"/>
                <a:gd name="connsiteX36" fmla="*/ 2867340 w 4113464"/>
                <a:gd name="connsiteY36" fmla="*/ 2542512 h 3186653"/>
                <a:gd name="connsiteX37" fmla="*/ 3011998 w 4113464"/>
                <a:gd name="connsiteY37" fmla="*/ 2426844 h 3186653"/>
                <a:gd name="connsiteX38" fmla="*/ 3309337 w 4113464"/>
                <a:gd name="connsiteY38" fmla="*/ 2202954 h 3186653"/>
                <a:gd name="connsiteX39" fmla="*/ 3586362 w 4113464"/>
                <a:gd name="connsiteY39" fmla="*/ 1980293 h 3186653"/>
                <a:gd name="connsiteX40" fmla="*/ 3807866 w 4113464"/>
                <a:gd name="connsiteY40" fmla="*/ 1725100 h 3186653"/>
                <a:gd name="connsiteX41" fmla="*/ 3883340 w 4113464"/>
                <a:gd name="connsiteY41" fmla="*/ 1576756 h 3186653"/>
                <a:gd name="connsiteX42" fmla="*/ 3929318 w 4113464"/>
                <a:gd name="connsiteY42" fmla="*/ 1414676 h 3186653"/>
                <a:gd name="connsiteX43" fmla="*/ 3942041 w 4113464"/>
                <a:gd name="connsiteY43" fmla="*/ 1329660 h 3186653"/>
                <a:gd name="connsiteX44" fmla="*/ 3944138 w 4113464"/>
                <a:gd name="connsiteY44" fmla="*/ 1308117 h 3186653"/>
                <a:gd name="connsiteX45" fmla="*/ 3945728 w 4113464"/>
                <a:gd name="connsiteY45" fmla="*/ 1286140 h 3186653"/>
                <a:gd name="connsiteX46" fmla="*/ 3948042 w 4113464"/>
                <a:gd name="connsiteY46" fmla="*/ 1240740 h 3186653"/>
                <a:gd name="connsiteX47" fmla="*/ 3944066 w 4113464"/>
                <a:gd name="connsiteY47" fmla="*/ 1059213 h 3186653"/>
                <a:gd name="connsiteX48" fmla="*/ 3918546 w 4113464"/>
                <a:gd name="connsiteY48" fmla="*/ 879928 h 3186653"/>
                <a:gd name="connsiteX49" fmla="*/ 3875243 w 4113464"/>
                <a:gd name="connsiteY49" fmla="*/ 704980 h 3186653"/>
                <a:gd name="connsiteX50" fmla="*/ 3763406 w 4113464"/>
                <a:gd name="connsiteY50" fmla="*/ 365566 h 3186653"/>
                <a:gd name="connsiteX51" fmla="*/ 3687210 w 4113464"/>
                <a:gd name="connsiteY51" fmla="*/ 204426 h 3186653"/>
                <a:gd name="connsiteX52" fmla="*/ 3665016 w 4113464"/>
                <a:gd name="connsiteY52" fmla="*/ 165822 h 3186653"/>
                <a:gd name="connsiteX53" fmla="*/ 3641666 w 4113464"/>
                <a:gd name="connsiteY53" fmla="*/ 127940 h 3186653"/>
                <a:gd name="connsiteX54" fmla="*/ 3616942 w 4113464"/>
                <a:gd name="connsiteY54" fmla="*/ 90927 h 3186653"/>
                <a:gd name="connsiteX55" fmla="*/ 3591133 w 4113464"/>
                <a:gd name="connsiteY55" fmla="*/ 54708 h 3186653"/>
                <a:gd name="connsiteX56" fmla="*/ 3544762 w 4113464"/>
                <a:gd name="connsiteY56" fmla="*/ 0 h 3186653"/>
                <a:gd name="connsiteX57" fmla="*/ 3746698 w 4113464"/>
                <a:gd name="connsiteY57" fmla="*/ 0 h 3186653"/>
                <a:gd name="connsiteX58" fmla="*/ 3747647 w 4113464"/>
                <a:gd name="connsiteY58" fmla="*/ 1356 h 3186653"/>
                <a:gd name="connsiteX59" fmla="*/ 3774540 w 4113464"/>
                <a:gd name="connsiteY59" fmla="*/ 42129 h 3186653"/>
                <a:gd name="connsiteX60" fmla="*/ 3800637 w 4113464"/>
                <a:gd name="connsiteY60" fmla="*/ 83336 h 3186653"/>
                <a:gd name="connsiteX61" fmla="*/ 3825795 w 4113464"/>
                <a:gd name="connsiteY61" fmla="*/ 125121 h 3186653"/>
                <a:gd name="connsiteX62" fmla="*/ 3917679 w 4113464"/>
                <a:gd name="connsiteY62" fmla="*/ 297033 h 3186653"/>
                <a:gd name="connsiteX63" fmla="*/ 4043468 w 4113464"/>
                <a:gd name="connsiteY63" fmla="*/ 664279 h 3186653"/>
                <a:gd name="connsiteX64" fmla="*/ 4072963 w 4113464"/>
                <a:gd name="connsiteY64" fmla="*/ 855348 h 3186653"/>
                <a:gd name="connsiteX65" fmla="*/ 4092121 w 4113464"/>
                <a:gd name="connsiteY65" fmla="*/ 1046562 h 3186653"/>
                <a:gd name="connsiteX66" fmla="*/ 4107375 w 4113464"/>
                <a:gd name="connsiteY66" fmla="*/ 1237776 h 3186653"/>
                <a:gd name="connsiteX67" fmla="*/ 4110483 w 4113464"/>
                <a:gd name="connsiteY67" fmla="*/ 1285706 h 3186653"/>
                <a:gd name="connsiteX68" fmla="*/ 4111857 w 4113464"/>
                <a:gd name="connsiteY68" fmla="*/ 1310358 h 3186653"/>
                <a:gd name="connsiteX69" fmla="*/ 4112869 w 4113464"/>
                <a:gd name="connsiteY69" fmla="*/ 1335443 h 3186653"/>
                <a:gd name="connsiteX70" fmla="*/ 4111495 w 4113464"/>
                <a:gd name="connsiteY70" fmla="*/ 1436508 h 3186653"/>
                <a:gd name="connsiteX71" fmla="*/ 4008551 w 4113464"/>
                <a:gd name="connsiteY71" fmla="*/ 1833467 h 3186653"/>
                <a:gd name="connsiteX72" fmla="*/ 3779745 w 4113464"/>
                <a:gd name="connsiteY72" fmla="*/ 2170567 h 3186653"/>
                <a:gd name="connsiteX73" fmla="*/ 3640292 w 4113464"/>
                <a:gd name="connsiteY73" fmla="*/ 2311104 h 3186653"/>
                <a:gd name="connsiteX74" fmla="*/ 3494912 w 4113464"/>
                <a:gd name="connsiteY74" fmla="*/ 2438845 h 3186653"/>
                <a:gd name="connsiteX75" fmla="*/ 3199597 w 4113464"/>
                <a:gd name="connsiteY75" fmla="*/ 2669024 h 3186653"/>
                <a:gd name="connsiteX76" fmla="*/ 3125280 w 4113464"/>
                <a:gd name="connsiteY76" fmla="*/ 2725196 h 3186653"/>
                <a:gd name="connsiteX77" fmla="*/ 3048939 w 4113464"/>
                <a:gd name="connsiteY77" fmla="*/ 2781728 h 3186653"/>
                <a:gd name="connsiteX78" fmla="*/ 2970719 w 4113464"/>
                <a:gd name="connsiteY78" fmla="*/ 2837538 h 3186653"/>
                <a:gd name="connsiteX79" fmla="*/ 2890040 w 4113464"/>
                <a:gd name="connsiteY79" fmla="*/ 2891758 h 3186653"/>
                <a:gd name="connsiteX80" fmla="*/ 2720658 w 4113464"/>
                <a:gd name="connsiteY80" fmla="*/ 2993546 h 3186653"/>
                <a:gd name="connsiteX81" fmla="*/ 2538481 w 4113464"/>
                <a:gd name="connsiteY81" fmla="*/ 3080080 h 3186653"/>
                <a:gd name="connsiteX82" fmla="*/ 2142029 w 4113464"/>
                <a:gd name="connsiteY82" fmla="*/ 3179627 h 3186653"/>
                <a:gd name="connsiteX83" fmla="*/ 2039952 w 4113464"/>
                <a:gd name="connsiteY83" fmla="*/ 3186061 h 3186653"/>
                <a:gd name="connsiteX84" fmla="*/ 2014433 w 4113464"/>
                <a:gd name="connsiteY84" fmla="*/ 3186639 h 3186653"/>
                <a:gd name="connsiteX85" fmla="*/ 1988985 w 4113464"/>
                <a:gd name="connsiteY85" fmla="*/ 3186494 h 3186653"/>
                <a:gd name="connsiteX86" fmla="*/ 1963611 w 4113464"/>
                <a:gd name="connsiteY86" fmla="*/ 3186205 h 3186653"/>
                <a:gd name="connsiteX87" fmla="*/ 1938959 w 4113464"/>
                <a:gd name="connsiteY87" fmla="*/ 3185266 h 3186653"/>
                <a:gd name="connsiteX88" fmla="*/ 1742034 w 4113464"/>
                <a:gd name="connsiteY88" fmla="*/ 3169578 h 3186653"/>
                <a:gd name="connsiteX89" fmla="*/ 1546338 w 4113464"/>
                <a:gd name="connsiteY89" fmla="*/ 3135022 h 3186653"/>
                <a:gd name="connsiteX90" fmla="*/ 1354112 w 4113464"/>
                <a:gd name="connsiteY90" fmla="*/ 3080875 h 3186653"/>
                <a:gd name="connsiteX91" fmla="*/ 986143 w 4113464"/>
                <a:gd name="connsiteY91" fmla="*/ 2918072 h 3186653"/>
                <a:gd name="connsiteX92" fmla="*/ 676008 w 4113464"/>
                <a:gd name="connsiteY92" fmla="*/ 2664614 h 3186653"/>
                <a:gd name="connsiteX93" fmla="*/ 550291 w 4113464"/>
                <a:gd name="connsiteY93" fmla="*/ 2512077 h 3186653"/>
                <a:gd name="connsiteX94" fmla="*/ 440479 w 4113464"/>
                <a:gd name="connsiteY94" fmla="*/ 2350575 h 3186653"/>
                <a:gd name="connsiteX95" fmla="*/ 414815 w 4113464"/>
                <a:gd name="connsiteY95" fmla="*/ 2309441 h 3186653"/>
                <a:gd name="connsiteX96" fmla="*/ 390308 w 4113464"/>
                <a:gd name="connsiteY96" fmla="*/ 2269536 h 3186653"/>
                <a:gd name="connsiteX97" fmla="*/ 341944 w 4113464"/>
                <a:gd name="connsiteY97" fmla="*/ 2192182 h 3186653"/>
                <a:gd name="connsiteX98" fmla="*/ 241746 w 4113464"/>
                <a:gd name="connsiteY98" fmla="*/ 2034151 h 3186653"/>
                <a:gd name="connsiteX99" fmla="*/ 143935 w 4113464"/>
                <a:gd name="connsiteY99" fmla="*/ 1867083 h 3186653"/>
                <a:gd name="connsiteX100" fmla="*/ 99836 w 4113464"/>
                <a:gd name="connsiteY100" fmla="*/ 1778524 h 3186653"/>
                <a:gd name="connsiteX101" fmla="*/ 62388 w 4113464"/>
                <a:gd name="connsiteY101" fmla="*/ 1685845 h 3186653"/>
                <a:gd name="connsiteX102" fmla="*/ 33688 w 4113464"/>
                <a:gd name="connsiteY102" fmla="*/ 1589696 h 3186653"/>
                <a:gd name="connsiteX103" fmla="*/ 22989 w 4113464"/>
                <a:gd name="connsiteY103" fmla="*/ 1540682 h 3186653"/>
                <a:gd name="connsiteX104" fmla="*/ 18290 w 4113464"/>
                <a:gd name="connsiteY104" fmla="*/ 1516102 h 3186653"/>
                <a:gd name="connsiteX105" fmla="*/ 14386 w 4113464"/>
                <a:gd name="connsiteY105" fmla="*/ 1491451 h 3186653"/>
                <a:gd name="connsiteX106" fmla="*/ 0 w 4113464"/>
                <a:gd name="connsiteY106" fmla="*/ 1293947 h 3186653"/>
                <a:gd name="connsiteX107" fmla="*/ 40122 w 4113464"/>
                <a:gd name="connsiteY107" fmla="*/ 909134 h 3186653"/>
                <a:gd name="connsiteX108" fmla="*/ 160706 w 4113464"/>
                <a:gd name="connsiteY108" fmla="*/ 540442 h 3186653"/>
                <a:gd name="connsiteX109" fmla="*/ 479161 w 4113464"/>
                <a:gd name="connsiteY109" fmla="*/ 54765 h 318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113464" h="3186653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28">
              <a:extLst>
                <a:ext uri="{FF2B5EF4-FFF2-40B4-BE49-F238E27FC236}">
                  <a16:creationId xmlns:a16="http://schemas.microsoft.com/office/drawing/2014/main" id="{572A5E24-E894-4881-89D8-70125546B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126669 w 4091759"/>
                <a:gd name="connsiteY1" fmla="*/ 0 h 3148976"/>
                <a:gd name="connsiteX2" fmla="*/ 1097005 w 4091759"/>
                <a:gd name="connsiteY2" fmla="*/ 19379 h 3148976"/>
                <a:gd name="connsiteX3" fmla="*/ 953756 w 4091759"/>
                <a:gd name="connsiteY3" fmla="*/ 131556 h 3148976"/>
                <a:gd name="connsiteX4" fmla="*/ 519133 w 4091759"/>
                <a:gd name="connsiteY4" fmla="*/ 670497 h 3148976"/>
                <a:gd name="connsiteX5" fmla="*/ 361535 w 4091759"/>
                <a:gd name="connsiteY5" fmla="*/ 1297708 h 3148976"/>
                <a:gd name="connsiteX6" fmla="*/ 622367 w 4091759"/>
                <a:gd name="connsiteY6" fmla="*/ 1880096 h 3148976"/>
                <a:gd name="connsiteX7" fmla="*/ 753795 w 4091759"/>
                <a:gd name="connsiteY7" fmla="*/ 2064949 h 3148976"/>
                <a:gd name="connsiteX8" fmla="*/ 1987034 w 4091759"/>
                <a:gd name="connsiteY8" fmla="*/ 2787513 h 3148976"/>
                <a:gd name="connsiteX9" fmla="*/ 2923222 w 4091759"/>
                <a:gd name="connsiteY9" fmla="*/ 2342986 h 3148976"/>
                <a:gd name="connsiteX10" fmla="*/ 3037155 w 4091759"/>
                <a:gd name="connsiteY10" fmla="*/ 2254717 h 3148976"/>
                <a:gd name="connsiteX11" fmla="*/ 3555349 w 4091759"/>
                <a:gd name="connsiteY11" fmla="*/ 1793273 h 3148976"/>
                <a:gd name="connsiteX12" fmla="*/ 3730369 w 4091759"/>
                <a:gd name="connsiteY12" fmla="*/ 1297708 h 3148976"/>
                <a:gd name="connsiteX13" fmla="*/ 3337459 w 4091759"/>
                <a:gd name="connsiteY13" fmla="*/ 89337 h 3148976"/>
                <a:gd name="connsiteX14" fmla="*/ 3254099 w 4091759"/>
                <a:gd name="connsiteY14" fmla="*/ 0 h 3148976"/>
                <a:gd name="connsiteX15" fmla="*/ 3722351 w 4091759"/>
                <a:gd name="connsiteY15" fmla="*/ 0 h 3148976"/>
                <a:gd name="connsiteX16" fmla="*/ 3723651 w 4091759"/>
                <a:gd name="connsiteY16" fmla="*/ 1720 h 3148976"/>
                <a:gd name="connsiteX17" fmla="*/ 4091759 w 4091759"/>
                <a:gd name="connsiteY17" fmla="*/ 1297708 h 3148976"/>
                <a:gd name="connsiteX18" fmla="*/ 3145739 w 4091759"/>
                <a:gd name="connsiteY18" fmla="*/ 2627818 h 3148976"/>
                <a:gd name="connsiteX19" fmla="*/ 1986961 w 4091759"/>
                <a:gd name="connsiteY19" fmla="*/ 3148976 h 3148976"/>
                <a:gd name="connsiteX20" fmla="*/ 454648 w 4091759"/>
                <a:gd name="connsiteY20" fmla="*/ 2267874 h 3148976"/>
                <a:gd name="connsiteX21" fmla="*/ 0 w 4091759"/>
                <a:gd name="connsiteY21" fmla="*/ 1297708 h 3148976"/>
                <a:gd name="connsiteX22" fmla="*/ 564086 w 4091759"/>
                <a:gd name="connsiteY22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94ADEA-34F6-4208-A525-B69BC9032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7490" y="8190"/>
              <a:ext cx="4091759" cy="3148976"/>
            </a:xfrm>
            <a:custGeom>
              <a:avLst/>
              <a:gdLst>
                <a:gd name="connsiteX0" fmla="*/ 565922 w 4091759"/>
                <a:gd name="connsiteY0" fmla="*/ 0 h 3148976"/>
                <a:gd name="connsiteX1" fmla="*/ 1258674 w 4091759"/>
                <a:gd name="connsiteY1" fmla="*/ 0 h 3148976"/>
                <a:gd name="connsiteX2" fmla="*/ 1139152 w 4091759"/>
                <a:gd name="connsiteY2" fmla="*/ 78064 h 3148976"/>
                <a:gd name="connsiteX3" fmla="*/ 1000746 w 4091759"/>
                <a:gd name="connsiteY3" fmla="*/ 186426 h 3148976"/>
                <a:gd name="connsiteX4" fmla="*/ 583329 w 4091759"/>
                <a:gd name="connsiteY4" fmla="*/ 703607 h 3148976"/>
                <a:gd name="connsiteX5" fmla="*/ 433755 w 4091759"/>
                <a:gd name="connsiteY5" fmla="*/ 1297708 h 3148976"/>
                <a:gd name="connsiteX6" fmla="*/ 680707 w 4091759"/>
                <a:gd name="connsiteY6" fmla="*/ 1837516 h 3148976"/>
                <a:gd name="connsiteX7" fmla="*/ 813581 w 4091759"/>
                <a:gd name="connsiteY7" fmla="*/ 2024392 h 3148976"/>
                <a:gd name="connsiteX8" fmla="*/ 1320496 w 4091759"/>
                <a:gd name="connsiteY8" fmla="*/ 2541863 h 3148976"/>
                <a:gd name="connsiteX9" fmla="*/ 1986961 w 4091759"/>
                <a:gd name="connsiteY9" fmla="*/ 2715220 h 3148976"/>
                <a:gd name="connsiteX10" fmla="*/ 2415656 w 4091759"/>
                <a:gd name="connsiteY10" fmla="*/ 2604829 h 3148976"/>
                <a:gd name="connsiteX11" fmla="*/ 2878618 w 4091759"/>
                <a:gd name="connsiteY11" fmla="*/ 2286092 h 3148976"/>
                <a:gd name="connsiteX12" fmla="*/ 2992912 w 4091759"/>
                <a:gd name="connsiteY12" fmla="*/ 2197533 h 3148976"/>
                <a:gd name="connsiteX13" fmla="*/ 3498671 w 4091759"/>
                <a:gd name="connsiteY13" fmla="*/ 1748307 h 3148976"/>
                <a:gd name="connsiteX14" fmla="*/ 3658004 w 4091759"/>
                <a:gd name="connsiteY14" fmla="*/ 1297708 h 3148976"/>
                <a:gd name="connsiteX15" fmla="*/ 3282010 w 4091759"/>
                <a:gd name="connsiteY15" fmla="*/ 135821 h 3148976"/>
                <a:gd name="connsiteX16" fmla="*/ 3189895 w 4091759"/>
                <a:gd name="connsiteY16" fmla="*/ 37067 h 3148976"/>
                <a:gd name="connsiteX17" fmla="*/ 3146993 w 4091759"/>
                <a:gd name="connsiteY17" fmla="*/ 0 h 3148976"/>
                <a:gd name="connsiteX18" fmla="*/ 3722351 w 4091759"/>
                <a:gd name="connsiteY18" fmla="*/ 0 h 3148976"/>
                <a:gd name="connsiteX19" fmla="*/ 3723651 w 4091759"/>
                <a:gd name="connsiteY19" fmla="*/ 1720 h 3148976"/>
                <a:gd name="connsiteX20" fmla="*/ 4091759 w 4091759"/>
                <a:gd name="connsiteY20" fmla="*/ 1297708 h 3148976"/>
                <a:gd name="connsiteX21" fmla="*/ 3145739 w 4091759"/>
                <a:gd name="connsiteY21" fmla="*/ 2627818 h 3148976"/>
                <a:gd name="connsiteX22" fmla="*/ 1986961 w 4091759"/>
                <a:gd name="connsiteY22" fmla="*/ 3148976 h 3148976"/>
                <a:gd name="connsiteX23" fmla="*/ 454648 w 4091759"/>
                <a:gd name="connsiteY23" fmla="*/ 2267874 h 3148976"/>
                <a:gd name="connsiteX24" fmla="*/ 0 w 4091759"/>
                <a:gd name="connsiteY24" fmla="*/ 1297708 h 3148976"/>
                <a:gd name="connsiteX25" fmla="*/ 564086 w 4091759"/>
                <a:gd name="connsiteY25" fmla="*/ 1720 h 31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91759" h="3148976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DED2AF-FE3B-46C2-A641-F3FE6F01B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945" y="8190"/>
              <a:ext cx="4337554" cy="3396866"/>
            </a:xfrm>
            <a:custGeom>
              <a:avLst/>
              <a:gdLst>
                <a:gd name="connsiteX0" fmla="*/ 2075375 w 4337554"/>
                <a:gd name="connsiteY0" fmla="*/ 3367732 h 3396866"/>
                <a:gd name="connsiteX1" fmla="*/ 2087376 w 4337554"/>
                <a:gd name="connsiteY1" fmla="*/ 3367877 h 3396866"/>
                <a:gd name="connsiteX2" fmla="*/ 2097930 w 4337554"/>
                <a:gd name="connsiteY2" fmla="*/ 3367804 h 3396866"/>
                <a:gd name="connsiteX3" fmla="*/ 2075375 w 4337554"/>
                <a:gd name="connsiteY3" fmla="*/ 3367732 h 3396866"/>
                <a:gd name="connsiteX4" fmla="*/ 381332 w 4337554"/>
                <a:gd name="connsiteY4" fmla="*/ 0 h 3396866"/>
                <a:gd name="connsiteX5" fmla="*/ 722138 w 4337554"/>
                <a:gd name="connsiteY5" fmla="*/ 0 h 3396866"/>
                <a:gd name="connsiteX6" fmla="*/ 614098 w 4337554"/>
                <a:gd name="connsiteY6" fmla="*/ 110789 h 3396866"/>
                <a:gd name="connsiteX7" fmla="*/ 493035 w 4337554"/>
                <a:gd name="connsiteY7" fmla="*/ 257995 h 3396866"/>
                <a:gd name="connsiteX8" fmla="*/ 384235 w 4337554"/>
                <a:gd name="connsiteY8" fmla="*/ 416677 h 3396866"/>
                <a:gd name="connsiteX9" fmla="*/ 291628 w 4337554"/>
                <a:gd name="connsiteY9" fmla="*/ 586059 h 3396866"/>
                <a:gd name="connsiteX10" fmla="*/ 291556 w 4337554"/>
                <a:gd name="connsiteY10" fmla="*/ 586275 h 3396866"/>
                <a:gd name="connsiteX11" fmla="*/ 291484 w 4337554"/>
                <a:gd name="connsiteY11" fmla="*/ 586492 h 3396866"/>
                <a:gd name="connsiteX12" fmla="*/ 271169 w 4337554"/>
                <a:gd name="connsiteY12" fmla="*/ 630012 h 3396866"/>
                <a:gd name="connsiteX13" fmla="*/ 261193 w 4337554"/>
                <a:gd name="connsiteY13" fmla="*/ 652062 h 3396866"/>
                <a:gd name="connsiteX14" fmla="*/ 251795 w 4337554"/>
                <a:gd name="connsiteY14" fmla="*/ 674183 h 3396866"/>
                <a:gd name="connsiteX15" fmla="*/ 250349 w 4337554"/>
                <a:gd name="connsiteY15" fmla="*/ 677653 h 3396866"/>
                <a:gd name="connsiteX16" fmla="*/ 233866 w 4337554"/>
                <a:gd name="connsiteY16" fmla="*/ 718788 h 3396866"/>
                <a:gd name="connsiteX17" fmla="*/ 227505 w 4337554"/>
                <a:gd name="connsiteY17" fmla="*/ 735487 h 3396866"/>
                <a:gd name="connsiteX18" fmla="*/ 216950 w 4337554"/>
                <a:gd name="connsiteY18" fmla="*/ 764043 h 3396866"/>
                <a:gd name="connsiteX19" fmla="*/ 216878 w 4337554"/>
                <a:gd name="connsiteY19" fmla="*/ 764332 h 3396866"/>
                <a:gd name="connsiteX20" fmla="*/ 216733 w 4337554"/>
                <a:gd name="connsiteY20" fmla="*/ 764621 h 3396866"/>
                <a:gd name="connsiteX21" fmla="*/ 161718 w 4337554"/>
                <a:gd name="connsiteY21" fmla="*/ 950268 h 3396866"/>
                <a:gd name="connsiteX22" fmla="*/ 117186 w 4337554"/>
                <a:gd name="connsiteY22" fmla="*/ 1335010 h 3396866"/>
                <a:gd name="connsiteX23" fmla="*/ 135693 w 4337554"/>
                <a:gd name="connsiteY23" fmla="*/ 1524705 h 3396866"/>
                <a:gd name="connsiteX24" fmla="*/ 192154 w 4337554"/>
                <a:gd name="connsiteY24" fmla="*/ 1706015 h 3396866"/>
                <a:gd name="connsiteX25" fmla="*/ 192298 w 4337554"/>
                <a:gd name="connsiteY25" fmla="*/ 1706304 h 3396866"/>
                <a:gd name="connsiteX26" fmla="*/ 192443 w 4337554"/>
                <a:gd name="connsiteY26" fmla="*/ 1706593 h 3396866"/>
                <a:gd name="connsiteX27" fmla="*/ 206106 w 4337554"/>
                <a:gd name="connsiteY27" fmla="*/ 1737245 h 3396866"/>
                <a:gd name="connsiteX28" fmla="*/ 211817 w 4337554"/>
                <a:gd name="connsiteY28" fmla="*/ 1749680 h 3396866"/>
                <a:gd name="connsiteX29" fmla="*/ 217022 w 4337554"/>
                <a:gd name="connsiteY29" fmla="*/ 1760162 h 3396866"/>
                <a:gd name="connsiteX30" fmla="*/ 233360 w 4337554"/>
                <a:gd name="connsiteY30" fmla="*/ 1791826 h 3396866"/>
                <a:gd name="connsiteX31" fmla="*/ 233505 w 4337554"/>
                <a:gd name="connsiteY31" fmla="*/ 1792115 h 3396866"/>
                <a:gd name="connsiteX32" fmla="*/ 233650 w 4337554"/>
                <a:gd name="connsiteY32" fmla="*/ 1792405 h 3396866"/>
                <a:gd name="connsiteX33" fmla="*/ 282086 w 4337554"/>
                <a:gd name="connsiteY33" fmla="*/ 1875180 h 3396866"/>
                <a:gd name="connsiteX34" fmla="*/ 335799 w 4337554"/>
                <a:gd name="connsiteY34" fmla="*/ 1955497 h 3396866"/>
                <a:gd name="connsiteX35" fmla="*/ 393850 w 4337554"/>
                <a:gd name="connsiteY35" fmla="*/ 2034295 h 3396866"/>
                <a:gd name="connsiteX36" fmla="*/ 467082 w 4337554"/>
                <a:gd name="connsiteY36" fmla="*/ 2128999 h 3396866"/>
                <a:gd name="connsiteX37" fmla="*/ 515518 w 4337554"/>
                <a:gd name="connsiteY37" fmla="*/ 2191098 h 3396866"/>
                <a:gd name="connsiteX38" fmla="*/ 576750 w 4337554"/>
                <a:gd name="connsiteY38" fmla="*/ 2271126 h 3396866"/>
                <a:gd name="connsiteX39" fmla="*/ 608053 w 4337554"/>
                <a:gd name="connsiteY39" fmla="*/ 2313634 h 3396866"/>
                <a:gd name="connsiteX40" fmla="*/ 636102 w 4337554"/>
                <a:gd name="connsiteY40" fmla="*/ 2351805 h 3396866"/>
                <a:gd name="connsiteX41" fmla="*/ 636247 w 4337554"/>
                <a:gd name="connsiteY41" fmla="*/ 2351949 h 3396866"/>
                <a:gd name="connsiteX42" fmla="*/ 636391 w 4337554"/>
                <a:gd name="connsiteY42" fmla="*/ 2352094 h 3396866"/>
                <a:gd name="connsiteX43" fmla="*/ 685478 w 4337554"/>
                <a:gd name="connsiteY43" fmla="*/ 2416795 h 3396866"/>
                <a:gd name="connsiteX44" fmla="*/ 694948 w 4337554"/>
                <a:gd name="connsiteY44" fmla="*/ 2429013 h 3396866"/>
                <a:gd name="connsiteX45" fmla="*/ 699720 w 4337554"/>
                <a:gd name="connsiteY45" fmla="*/ 2434941 h 3396866"/>
                <a:gd name="connsiteX46" fmla="*/ 756253 w 4337554"/>
                <a:gd name="connsiteY46" fmla="*/ 2503474 h 3396866"/>
                <a:gd name="connsiteX47" fmla="*/ 885945 w 4337554"/>
                <a:gd name="connsiteY47" fmla="*/ 2643577 h 3396866"/>
                <a:gd name="connsiteX48" fmla="*/ 1176055 w 4337554"/>
                <a:gd name="connsiteY48" fmla="*/ 2876576 h 3396866"/>
                <a:gd name="connsiteX49" fmla="*/ 1335822 w 4337554"/>
                <a:gd name="connsiteY49" fmla="*/ 2963833 h 3396866"/>
                <a:gd name="connsiteX50" fmla="*/ 1335967 w 4337554"/>
                <a:gd name="connsiteY50" fmla="*/ 2963906 h 3396866"/>
                <a:gd name="connsiteX51" fmla="*/ 1336111 w 4337554"/>
                <a:gd name="connsiteY51" fmla="*/ 2963978 h 3396866"/>
                <a:gd name="connsiteX52" fmla="*/ 1504770 w 4337554"/>
                <a:gd name="connsiteY52" fmla="*/ 3029909 h 3396866"/>
                <a:gd name="connsiteX53" fmla="*/ 1680874 w 4337554"/>
                <a:gd name="connsiteY53" fmla="*/ 3075526 h 3396866"/>
                <a:gd name="connsiteX54" fmla="*/ 1770228 w 4337554"/>
                <a:gd name="connsiteY54" fmla="*/ 3090562 h 3396866"/>
                <a:gd name="connsiteX55" fmla="*/ 1859943 w 4337554"/>
                <a:gd name="connsiteY55" fmla="*/ 3100756 h 3396866"/>
                <a:gd name="connsiteX56" fmla="*/ 2045663 w 4337554"/>
                <a:gd name="connsiteY56" fmla="*/ 3108852 h 3396866"/>
                <a:gd name="connsiteX57" fmla="*/ 2054989 w 4337554"/>
                <a:gd name="connsiteY57" fmla="*/ 3108852 h 3396866"/>
                <a:gd name="connsiteX58" fmla="*/ 2067278 w 4337554"/>
                <a:gd name="connsiteY58" fmla="*/ 3108925 h 3396866"/>
                <a:gd name="connsiteX59" fmla="*/ 2091207 w 4337554"/>
                <a:gd name="connsiteY59" fmla="*/ 3108563 h 3396866"/>
                <a:gd name="connsiteX60" fmla="*/ 2091424 w 4337554"/>
                <a:gd name="connsiteY60" fmla="*/ 3108563 h 3396866"/>
                <a:gd name="connsiteX61" fmla="*/ 2091641 w 4337554"/>
                <a:gd name="connsiteY61" fmla="*/ 3108563 h 3396866"/>
                <a:gd name="connsiteX62" fmla="*/ 2114124 w 4337554"/>
                <a:gd name="connsiteY62" fmla="*/ 3107985 h 3396866"/>
                <a:gd name="connsiteX63" fmla="*/ 2136752 w 4337554"/>
                <a:gd name="connsiteY63" fmla="*/ 3106828 h 3396866"/>
                <a:gd name="connsiteX64" fmla="*/ 2225382 w 4337554"/>
                <a:gd name="connsiteY64" fmla="*/ 3099093 h 3396866"/>
                <a:gd name="connsiteX65" fmla="*/ 2568049 w 4337554"/>
                <a:gd name="connsiteY65" fmla="*/ 3006486 h 3396866"/>
                <a:gd name="connsiteX66" fmla="*/ 2730779 w 4337554"/>
                <a:gd name="connsiteY66" fmla="*/ 2925807 h 3396866"/>
                <a:gd name="connsiteX67" fmla="*/ 2888666 w 4337554"/>
                <a:gd name="connsiteY67" fmla="*/ 2827200 h 3396866"/>
                <a:gd name="connsiteX68" fmla="*/ 3043011 w 4337554"/>
                <a:gd name="connsiteY68" fmla="*/ 2715075 h 3396866"/>
                <a:gd name="connsiteX69" fmla="*/ 3119208 w 4337554"/>
                <a:gd name="connsiteY69" fmla="*/ 2655650 h 3396866"/>
                <a:gd name="connsiteX70" fmla="*/ 3196922 w 4337554"/>
                <a:gd name="connsiteY70" fmla="*/ 2593479 h 3396866"/>
                <a:gd name="connsiteX71" fmla="*/ 3327916 w 4337554"/>
                <a:gd name="connsiteY71" fmla="*/ 2490895 h 3396866"/>
                <a:gd name="connsiteX72" fmla="*/ 3507925 w 4337554"/>
                <a:gd name="connsiteY72" fmla="*/ 2348624 h 3396866"/>
                <a:gd name="connsiteX73" fmla="*/ 3788131 w 4337554"/>
                <a:gd name="connsiteY73" fmla="*/ 2093575 h 3396866"/>
                <a:gd name="connsiteX74" fmla="*/ 3904016 w 4337554"/>
                <a:gd name="connsiteY74" fmla="*/ 1952894 h 3396866"/>
                <a:gd name="connsiteX75" fmla="*/ 3995683 w 4337554"/>
                <a:gd name="connsiteY75" fmla="*/ 1799706 h 3396866"/>
                <a:gd name="connsiteX76" fmla="*/ 4091470 w 4337554"/>
                <a:gd name="connsiteY76" fmla="*/ 1456678 h 3396866"/>
                <a:gd name="connsiteX77" fmla="*/ 4096892 w 4337554"/>
                <a:gd name="connsiteY77" fmla="*/ 1365228 h 3396866"/>
                <a:gd name="connsiteX78" fmla="*/ 4096964 w 4337554"/>
                <a:gd name="connsiteY78" fmla="*/ 1361686 h 3396866"/>
                <a:gd name="connsiteX79" fmla="*/ 4097181 w 4337554"/>
                <a:gd name="connsiteY79" fmla="*/ 1318021 h 3396866"/>
                <a:gd name="connsiteX80" fmla="*/ 4097109 w 4337554"/>
                <a:gd name="connsiteY80" fmla="*/ 1304213 h 3396866"/>
                <a:gd name="connsiteX81" fmla="*/ 4096675 w 4337554"/>
                <a:gd name="connsiteY81" fmla="*/ 1269585 h 3396866"/>
                <a:gd name="connsiteX82" fmla="*/ 4087133 w 4337554"/>
                <a:gd name="connsiteY82" fmla="*/ 1076708 h 3396866"/>
                <a:gd name="connsiteX83" fmla="*/ 4029010 w 4337554"/>
                <a:gd name="connsiteY83" fmla="*/ 694786 h 3396866"/>
                <a:gd name="connsiteX84" fmla="*/ 3912184 w 4337554"/>
                <a:gd name="connsiteY84" fmla="*/ 326890 h 3396866"/>
                <a:gd name="connsiteX85" fmla="*/ 3873219 w 4337554"/>
                <a:gd name="connsiteY85" fmla="*/ 238693 h 3396866"/>
                <a:gd name="connsiteX86" fmla="*/ 3829844 w 4337554"/>
                <a:gd name="connsiteY86" fmla="*/ 152375 h 3396866"/>
                <a:gd name="connsiteX87" fmla="*/ 3738618 w 4337554"/>
                <a:gd name="connsiteY87" fmla="*/ 0 h 3396866"/>
                <a:gd name="connsiteX88" fmla="*/ 3952061 w 4337554"/>
                <a:gd name="connsiteY88" fmla="*/ 0 h 3396866"/>
                <a:gd name="connsiteX89" fmla="*/ 4048022 w 4337554"/>
                <a:gd name="connsiteY89" fmla="*/ 144134 h 3396866"/>
                <a:gd name="connsiteX90" fmla="*/ 4337554 w 4337554"/>
                <a:gd name="connsiteY90" fmla="*/ 1227366 h 3396866"/>
                <a:gd name="connsiteX91" fmla="*/ 4167088 w 4337554"/>
                <a:gd name="connsiteY91" fmla="*/ 2071743 h 3396866"/>
                <a:gd name="connsiteX92" fmla="*/ 3702319 w 4337554"/>
                <a:gd name="connsiteY92" fmla="*/ 2761125 h 3396866"/>
                <a:gd name="connsiteX93" fmla="*/ 3012937 w 4337554"/>
                <a:gd name="connsiteY93" fmla="*/ 3225894 h 3396866"/>
                <a:gd name="connsiteX94" fmla="*/ 2168777 w 4337554"/>
                <a:gd name="connsiteY94" fmla="*/ 3396360 h 3396866"/>
                <a:gd name="connsiteX95" fmla="*/ 2151933 w 4337554"/>
                <a:gd name="connsiteY95" fmla="*/ 3396143 h 3396866"/>
                <a:gd name="connsiteX96" fmla="*/ 2143692 w 4337554"/>
                <a:gd name="connsiteY96" fmla="*/ 3395998 h 3396866"/>
                <a:gd name="connsiteX97" fmla="*/ 2125691 w 4337554"/>
                <a:gd name="connsiteY97" fmla="*/ 3396649 h 3396866"/>
                <a:gd name="connsiteX98" fmla="*/ 2125257 w 4337554"/>
                <a:gd name="connsiteY98" fmla="*/ 3396649 h 3396866"/>
                <a:gd name="connsiteX99" fmla="*/ 2124823 w 4337554"/>
                <a:gd name="connsiteY99" fmla="*/ 3396649 h 3396866"/>
                <a:gd name="connsiteX100" fmla="*/ 2098364 w 4337554"/>
                <a:gd name="connsiteY100" fmla="*/ 3396794 h 3396866"/>
                <a:gd name="connsiteX101" fmla="*/ 2087376 w 4337554"/>
                <a:gd name="connsiteY101" fmla="*/ 3396866 h 3396866"/>
                <a:gd name="connsiteX102" fmla="*/ 2054338 w 4337554"/>
                <a:gd name="connsiteY102" fmla="*/ 3396360 h 3396866"/>
                <a:gd name="connsiteX103" fmla="*/ 2044940 w 4337554"/>
                <a:gd name="connsiteY103" fmla="*/ 3396143 h 3396866"/>
                <a:gd name="connsiteX104" fmla="*/ 1953490 w 4337554"/>
                <a:gd name="connsiteY104" fmla="*/ 3392456 h 3396866"/>
                <a:gd name="connsiteX105" fmla="*/ 1939537 w 4337554"/>
                <a:gd name="connsiteY105" fmla="*/ 3391733 h 3396866"/>
                <a:gd name="connsiteX106" fmla="*/ 1939104 w 4337554"/>
                <a:gd name="connsiteY106" fmla="*/ 3391733 h 3396866"/>
                <a:gd name="connsiteX107" fmla="*/ 1938670 w 4337554"/>
                <a:gd name="connsiteY107" fmla="*/ 3391661 h 3396866"/>
                <a:gd name="connsiteX108" fmla="*/ 1925802 w 4337554"/>
                <a:gd name="connsiteY108" fmla="*/ 3390576 h 3396866"/>
                <a:gd name="connsiteX109" fmla="*/ 1833340 w 4337554"/>
                <a:gd name="connsiteY109" fmla="*/ 3381540 h 3396866"/>
                <a:gd name="connsiteX110" fmla="*/ 1622607 w 4337554"/>
                <a:gd name="connsiteY110" fmla="*/ 3345466 h 3396866"/>
                <a:gd name="connsiteX111" fmla="*/ 1415922 w 4337554"/>
                <a:gd name="connsiteY111" fmla="*/ 3283005 h 3396866"/>
                <a:gd name="connsiteX112" fmla="*/ 1219070 w 4337554"/>
                <a:gd name="connsiteY112" fmla="*/ 3192205 h 3396866"/>
                <a:gd name="connsiteX113" fmla="*/ 1071376 w 4337554"/>
                <a:gd name="connsiteY113" fmla="*/ 3098297 h 3396866"/>
                <a:gd name="connsiteX114" fmla="*/ 295677 w 4337554"/>
                <a:gd name="connsiteY114" fmla="*/ 2321152 h 3396866"/>
                <a:gd name="connsiteX115" fmla="*/ 0 w 4337554"/>
                <a:gd name="connsiteY115" fmla="*/ 1227366 h 3396866"/>
                <a:gd name="connsiteX116" fmla="*/ 170466 w 4337554"/>
                <a:gd name="connsiteY116" fmla="*/ 383205 h 3396866"/>
                <a:gd name="connsiteX117" fmla="*/ 369126 w 4337554"/>
                <a:gd name="connsiteY117" fmla="*/ 16339 h 339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4337554" h="3396866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Billede 7" descr="Et billede, der indeholder Medicinsk udstyr, lægeundersøgelse/medicin, sundhedsvæsen, Medicinske handsker&#10;&#10;Automatisk genereret beskrivelse">
            <a:extLst>
              <a:ext uri="{FF2B5EF4-FFF2-40B4-BE49-F238E27FC236}">
                <a16:creationId xmlns:a16="http://schemas.microsoft.com/office/drawing/2014/main" id="{07CDCB5A-BB9D-57E5-74B1-4A83075E78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7390" r="4" b="10396"/>
          <a:stretch/>
        </p:blipFill>
        <p:spPr>
          <a:xfrm>
            <a:off x="8236424" y="1"/>
            <a:ext cx="3955576" cy="4015007"/>
          </a:xfrm>
          <a:custGeom>
            <a:avLst/>
            <a:gdLst/>
            <a:ahLst/>
            <a:cxnLst/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F5AD99D-D9DE-4538-B93F-D082821D3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19432" y="1"/>
            <a:ext cx="4072265" cy="4166243"/>
            <a:chOff x="8119432" y="8192"/>
            <a:chExt cx="4072265" cy="416624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10CA934-5316-43E1-B594-D7F7A4912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3782" y="8192"/>
              <a:ext cx="3837915" cy="4003221"/>
            </a:xfrm>
            <a:custGeom>
              <a:avLst/>
              <a:gdLst>
                <a:gd name="connsiteX0" fmla="*/ 3255052 w 3837915"/>
                <a:gd name="connsiteY0" fmla="*/ 0 h 4003221"/>
                <a:gd name="connsiteX1" fmla="*/ 3542345 w 3837915"/>
                <a:gd name="connsiteY1" fmla="*/ 0 h 4003221"/>
                <a:gd name="connsiteX2" fmla="*/ 3648079 w 3837915"/>
                <a:gd name="connsiteY2" fmla="*/ 100626 h 4003221"/>
                <a:gd name="connsiteX3" fmla="*/ 3791576 w 3837915"/>
                <a:gd name="connsiteY3" fmla="*/ 262236 h 4003221"/>
                <a:gd name="connsiteX4" fmla="*/ 3837915 w 3837915"/>
                <a:gd name="connsiteY4" fmla="*/ 323783 h 4003221"/>
                <a:gd name="connsiteX5" fmla="*/ 3837915 w 3837915"/>
                <a:gd name="connsiteY5" fmla="*/ 700420 h 4003221"/>
                <a:gd name="connsiteX6" fmla="*/ 3748015 w 3837915"/>
                <a:gd name="connsiteY6" fmla="*/ 551697 h 4003221"/>
                <a:gd name="connsiteX7" fmla="*/ 3503979 w 3837915"/>
                <a:gd name="connsiteY7" fmla="*/ 235217 h 4003221"/>
                <a:gd name="connsiteX8" fmla="*/ 3363675 w 3837915"/>
                <a:gd name="connsiteY8" fmla="*/ 92848 h 4003221"/>
                <a:gd name="connsiteX9" fmla="*/ 797496 w 3837915"/>
                <a:gd name="connsiteY9" fmla="*/ 0 h 4003221"/>
                <a:gd name="connsiteX10" fmla="*/ 1236649 w 3837915"/>
                <a:gd name="connsiteY10" fmla="*/ 0 h 4003221"/>
                <a:gd name="connsiteX11" fmla="*/ 1163463 w 3837915"/>
                <a:gd name="connsiteY11" fmla="*/ 57508 h 4003221"/>
                <a:gd name="connsiteX12" fmla="*/ 1122281 w 3837915"/>
                <a:gd name="connsiteY12" fmla="*/ 89181 h 4003221"/>
                <a:gd name="connsiteX13" fmla="*/ 1082871 w 3837915"/>
                <a:gd name="connsiteY13" fmla="*/ 120210 h 4003221"/>
                <a:gd name="connsiteX14" fmla="*/ 791605 w 3837915"/>
                <a:gd name="connsiteY14" fmla="*/ 386813 h 4003221"/>
                <a:gd name="connsiteX15" fmla="*/ 660561 w 3837915"/>
                <a:gd name="connsiteY15" fmla="*/ 528577 h 4003221"/>
                <a:gd name="connsiteX16" fmla="*/ 539751 w 3837915"/>
                <a:gd name="connsiteY16" fmla="*/ 677030 h 4003221"/>
                <a:gd name="connsiteX17" fmla="*/ 348663 w 3837915"/>
                <a:gd name="connsiteY17" fmla="*/ 1008672 h 4003221"/>
                <a:gd name="connsiteX18" fmla="*/ 294667 w 3837915"/>
                <a:gd name="connsiteY18" fmla="*/ 1194198 h 4003221"/>
                <a:gd name="connsiteX19" fmla="*/ 285157 w 3837915"/>
                <a:gd name="connsiteY19" fmla="*/ 1241748 h 4003221"/>
                <a:gd name="connsiteX20" fmla="*/ 277177 w 3837915"/>
                <a:gd name="connsiteY20" fmla="*/ 1289702 h 4003221"/>
                <a:gd name="connsiteX21" fmla="*/ 265733 w 3837915"/>
                <a:gd name="connsiteY21" fmla="*/ 1386494 h 4003221"/>
                <a:gd name="connsiteX22" fmla="*/ 262025 w 3837915"/>
                <a:gd name="connsiteY22" fmla="*/ 1435173 h 4003221"/>
                <a:gd name="connsiteX23" fmla="*/ 259447 w 3837915"/>
                <a:gd name="connsiteY23" fmla="*/ 1484012 h 4003221"/>
                <a:gd name="connsiteX24" fmla="*/ 258319 w 3837915"/>
                <a:gd name="connsiteY24" fmla="*/ 1533013 h 4003221"/>
                <a:gd name="connsiteX25" fmla="*/ 258561 w 3837915"/>
                <a:gd name="connsiteY25" fmla="*/ 1582094 h 4003221"/>
                <a:gd name="connsiteX26" fmla="*/ 258803 w 3837915"/>
                <a:gd name="connsiteY26" fmla="*/ 1606676 h 4003221"/>
                <a:gd name="connsiteX27" fmla="*/ 259849 w 3837915"/>
                <a:gd name="connsiteY27" fmla="*/ 1630370 h 4003221"/>
                <a:gd name="connsiteX28" fmla="*/ 261059 w 3837915"/>
                <a:gd name="connsiteY28" fmla="*/ 1653984 h 4003221"/>
                <a:gd name="connsiteX29" fmla="*/ 262993 w 3837915"/>
                <a:gd name="connsiteY29" fmla="*/ 1677517 h 4003221"/>
                <a:gd name="connsiteX30" fmla="*/ 274517 w 3837915"/>
                <a:gd name="connsiteY30" fmla="*/ 1770844 h 4003221"/>
                <a:gd name="connsiteX31" fmla="*/ 391217 w 3837915"/>
                <a:gd name="connsiteY31" fmla="*/ 2126342 h 4003221"/>
                <a:gd name="connsiteX32" fmla="*/ 595845 w 3837915"/>
                <a:gd name="connsiteY32" fmla="*/ 2454761 h 4003221"/>
                <a:gd name="connsiteX33" fmla="*/ 655967 w 3837915"/>
                <a:gd name="connsiteY33" fmla="*/ 2534387 h 4003221"/>
                <a:gd name="connsiteX34" fmla="*/ 718105 w 3837915"/>
                <a:gd name="connsiteY34" fmla="*/ 2614013 h 4003221"/>
                <a:gd name="connsiteX35" fmla="*/ 847053 w 3837915"/>
                <a:gd name="connsiteY35" fmla="*/ 2775281 h 4003221"/>
                <a:gd name="connsiteX36" fmla="*/ 1096651 w 3837915"/>
                <a:gd name="connsiteY36" fmla="*/ 3106762 h 4003221"/>
                <a:gd name="connsiteX37" fmla="*/ 1344879 w 3837915"/>
                <a:gd name="connsiteY37" fmla="*/ 3415595 h 4003221"/>
                <a:gd name="connsiteX38" fmla="*/ 1629375 w 3837915"/>
                <a:gd name="connsiteY38" fmla="*/ 3662534 h 4003221"/>
                <a:gd name="connsiteX39" fmla="*/ 1794753 w 3837915"/>
                <a:gd name="connsiteY39" fmla="*/ 3746674 h 4003221"/>
                <a:gd name="connsiteX40" fmla="*/ 1975443 w 3837915"/>
                <a:gd name="connsiteY40" fmla="*/ 3797931 h 4003221"/>
                <a:gd name="connsiteX41" fmla="*/ 2070221 w 3837915"/>
                <a:gd name="connsiteY41" fmla="*/ 3812115 h 4003221"/>
                <a:gd name="connsiteX42" fmla="*/ 2094237 w 3837915"/>
                <a:gd name="connsiteY42" fmla="*/ 3814452 h 4003221"/>
                <a:gd name="connsiteX43" fmla="*/ 2118737 w 3837915"/>
                <a:gd name="connsiteY43" fmla="*/ 3816226 h 4003221"/>
                <a:gd name="connsiteX44" fmla="*/ 2169351 w 3837915"/>
                <a:gd name="connsiteY44" fmla="*/ 3818805 h 4003221"/>
                <a:gd name="connsiteX45" fmla="*/ 2371721 w 3837915"/>
                <a:gd name="connsiteY45" fmla="*/ 3814372 h 4003221"/>
                <a:gd name="connsiteX46" fmla="*/ 2571593 w 3837915"/>
                <a:gd name="connsiteY46" fmla="*/ 3785923 h 4003221"/>
                <a:gd name="connsiteX47" fmla="*/ 2766629 w 3837915"/>
                <a:gd name="connsiteY47" fmla="*/ 3737647 h 4003221"/>
                <a:gd name="connsiteX48" fmla="*/ 3145015 w 3837915"/>
                <a:gd name="connsiteY48" fmla="*/ 3612969 h 4003221"/>
                <a:gd name="connsiteX49" fmla="*/ 3324657 w 3837915"/>
                <a:gd name="connsiteY49" fmla="*/ 3528023 h 4003221"/>
                <a:gd name="connsiteX50" fmla="*/ 3367695 w 3837915"/>
                <a:gd name="connsiteY50" fmla="*/ 3503281 h 4003221"/>
                <a:gd name="connsiteX51" fmla="*/ 3409925 w 3837915"/>
                <a:gd name="connsiteY51" fmla="*/ 3477250 h 4003221"/>
                <a:gd name="connsiteX52" fmla="*/ 3451189 w 3837915"/>
                <a:gd name="connsiteY52" fmla="*/ 3449687 h 4003221"/>
                <a:gd name="connsiteX53" fmla="*/ 3491567 w 3837915"/>
                <a:gd name="connsiteY53" fmla="*/ 3420915 h 4003221"/>
                <a:gd name="connsiteX54" fmla="*/ 3775819 w 3837915"/>
                <a:gd name="connsiteY54" fmla="*/ 3148509 h 4003221"/>
                <a:gd name="connsiteX55" fmla="*/ 3837915 w 3837915"/>
                <a:gd name="connsiteY55" fmla="*/ 3064394 h 4003221"/>
                <a:gd name="connsiteX56" fmla="*/ 3837915 w 3837915"/>
                <a:gd name="connsiteY56" fmla="*/ 3357901 h 4003221"/>
                <a:gd name="connsiteX57" fmla="*/ 3766814 w 3837915"/>
                <a:gd name="connsiteY57" fmla="*/ 3428500 h 4003221"/>
                <a:gd name="connsiteX58" fmla="*/ 3595693 w 3837915"/>
                <a:gd name="connsiteY58" fmla="*/ 3564129 h 4003221"/>
                <a:gd name="connsiteX59" fmla="*/ 3551045 w 3837915"/>
                <a:gd name="connsiteY59" fmla="*/ 3595399 h 4003221"/>
                <a:gd name="connsiteX60" fmla="*/ 3505589 w 3837915"/>
                <a:gd name="connsiteY60" fmla="*/ 3625381 h 4003221"/>
                <a:gd name="connsiteX61" fmla="*/ 3459651 w 3837915"/>
                <a:gd name="connsiteY61" fmla="*/ 3654475 h 4003221"/>
                <a:gd name="connsiteX62" fmla="*/ 3413069 w 3837915"/>
                <a:gd name="connsiteY62" fmla="*/ 3682521 h 4003221"/>
                <a:gd name="connsiteX63" fmla="*/ 3221417 w 3837915"/>
                <a:gd name="connsiteY63" fmla="*/ 3784956 h 4003221"/>
                <a:gd name="connsiteX64" fmla="*/ 2812003 w 3837915"/>
                <a:gd name="connsiteY64" fmla="*/ 3925188 h 4003221"/>
                <a:gd name="connsiteX65" fmla="*/ 2598995 w 3837915"/>
                <a:gd name="connsiteY65" fmla="*/ 3958070 h 4003221"/>
                <a:gd name="connsiteX66" fmla="*/ 2385825 w 3837915"/>
                <a:gd name="connsiteY66" fmla="*/ 3979428 h 4003221"/>
                <a:gd name="connsiteX67" fmla="*/ 2172655 w 3837915"/>
                <a:gd name="connsiteY67" fmla="*/ 3996433 h 4003221"/>
                <a:gd name="connsiteX68" fmla="*/ 2119221 w 3837915"/>
                <a:gd name="connsiteY68" fmla="*/ 3999898 h 4003221"/>
                <a:gd name="connsiteX69" fmla="*/ 2091739 w 3837915"/>
                <a:gd name="connsiteY69" fmla="*/ 4001429 h 4003221"/>
                <a:gd name="connsiteX70" fmla="*/ 2063773 w 3837915"/>
                <a:gd name="connsiteY70" fmla="*/ 4002558 h 4003221"/>
                <a:gd name="connsiteX71" fmla="*/ 1951103 w 3837915"/>
                <a:gd name="connsiteY71" fmla="*/ 4001027 h 4003221"/>
                <a:gd name="connsiteX72" fmla="*/ 1508565 w 3837915"/>
                <a:gd name="connsiteY72" fmla="*/ 3886262 h 4003221"/>
                <a:gd name="connsiteX73" fmla="*/ 1132757 w 3837915"/>
                <a:gd name="connsiteY73" fmla="*/ 3631183 h 4003221"/>
                <a:gd name="connsiteX74" fmla="*/ 976083 w 3837915"/>
                <a:gd name="connsiteY74" fmla="*/ 3475718 h 4003221"/>
                <a:gd name="connsiteX75" fmla="*/ 833675 w 3837915"/>
                <a:gd name="connsiteY75" fmla="*/ 3313645 h 4003221"/>
                <a:gd name="connsiteX76" fmla="*/ 577065 w 3837915"/>
                <a:gd name="connsiteY76" fmla="*/ 2984421 h 4003221"/>
                <a:gd name="connsiteX77" fmla="*/ 514445 w 3837915"/>
                <a:gd name="connsiteY77" fmla="*/ 2901570 h 4003221"/>
                <a:gd name="connsiteX78" fmla="*/ 451421 w 3837915"/>
                <a:gd name="connsiteY78" fmla="*/ 2816464 h 4003221"/>
                <a:gd name="connsiteX79" fmla="*/ 389203 w 3837915"/>
                <a:gd name="connsiteY79" fmla="*/ 2729262 h 4003221"/>
                <a:gd name="connsiteX80" fmla="*/ 328757 w 3837915"/>
                <a:gd name="connsiteY80" fmla="*/ 2639320 h 4003221"/>
                <a:gd name="connsiteX81" fmla="*/ 215281 w 3837915"/>
                <a:gd name="connsiteY81" fmla="*/ 2450489 h 4003221"/>
                <a:gd name="connsiteX82" fmla="*/ 118811 w 3837915"/>
                <a:gd name="connsiteY82" fmla="*/ 2247394 h 4003221"/>
                <a:gd name="connsiteX83" fmla="*/ 7835 w 3837915"/>
                <a:gd name="connsiteY83" fmla="*/ 1805419 h 4003221"/>
                <a:gd name="connsiteX84" fmla="*/ 662 w 3837915"/>
                <a:gd name="connsiteY84" fmla="*/ 1691621 h 4003221"/>
                <a:gd name="connsiteX85" fmla="*/ 17 w 3837915"/>
                <a:gd name="connsiteY85" fmla="*/ 1663172 h 4003221"/>
                <a:gd name="connsiteX86" fmla="*/ 178 w 3837915"/>
                <a:gd name="connsiteY86" fmla="*/ 1634803 h 4003221"/>
                <a:gd name="connsiteX87" fmla="*/ 500 w 3837915"/>
                <a:gd name="connsiteY87" fmla="*/ 1606515 h 4003221"/>
                <a:gd name="connsiteX88" fmla="*/ 1548 w 3837915"/>
                <a:gd name="connsiteY88" fmla="*/ 1579032 h 4003221"/>
                <a:gd name="connsiteX89" fmla="*/ 19037 w 3837915"/>
                <a:gd name="connsiteY89" fmla="*/ 1359495 h 4003221"/>
                <a:gd name="connsiteX90" fmla="*/ 57561 w 3837915"/>
                <a:gd name="connsiteY90" fmla="*/ 1141329 h 4003221"/>
                <a:gd name="connsiteX91" fmla="*/ 117925 w 3837915"/>
                <a:gd name="connsiteY91" fmla="*/ 927031 h 4003221"/>
                <a:gd name="connsiteX92" fmla="*/ 299421 w 3837915"/>
                <a:gd name="connsiteY92" fmla="*/ 516810 h 4003221"/>
                <a:gd name="connsiteX93" fmla="*/ 581981 w 3837915"/>
                <a:gd name="connsiteY93" fmla="*/ 171064 h 4003221"/>
                <a:gd name="connsiteX94" fmla="*/ 752035 w 3837915"/>
                <a:gd name="connsiteY94" fmla="*/ 30912 h 400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837915" h="4003221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B4529F9-5EF5-47FB-8602-594897BCD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774030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224262 h 3976446"/>
                <a:gd name="connsiteX6" fmla="*/ 3780558 w 3795910"/>
                <a:gd name="connsiteY6" fmla="*/ 1178644 h 3976446"/>
                <a:gd name="connsiteX7" fmla="*/ 3363890 w 3795910"/>
                <a:gd name="connsiteY7" fmla="*/ 478125 h 3976446"/>
                <a:gd name="connsiteX8" fmla="*/ 2925149 w 3795910"/>
                <a:gd name="connsiteY8" fmla="*/ 88243 h 3976446"/>
                <a:gd name="connsiteX9" fmla="*/ 875937 w 3795910"/>
                <a:gd name="connsiteY9" fmla="*/ 0 h 3976446"/>
                <a:gd name="connsiteX10" fmla="*/ 1567553 w 3795910"/>
                <a:gd name="connsiteY10" fmla="*/ 0 h 3976446"/>
                <a:gd name="connsiteX11" fmla="*/ 1509968 w 3795910"/>
                <a:gd name="connsiteY11" fmla="*/ 39800 h 3976446"/>
                <a:gd name="connsiteX12" fmla="*/ 1414576 w 3795910"/>
                <a:gd name="connsiteY12" fmla="*/ 108685 h 3976446"/>
                <a:gd name="connsiteX13" fmla="*/ 1208498 w 3795910"/>
                <a:gd name="connsiteY13" fmla="*/ 255204 h 3976446"/>
                <a:gd name="connsiteX14" fmla="*/ 402968 w 3795910"/>
                <a:gd name="connsiteY14" fmla="*/ 1630048 h 3976446"/>
                <a:gd name="connsiteX15" fmla="*/ 898536 w 3795910"/>
                <a:gd name="connsiteY15" fmla="*/ 2673733 h 3976446"/>
                <a:gd name="connsiteX16" fmla="*/ 996940 w 3795910"/>
                <a:gd name="connsiteY16" fmla="*/ 2800748 h 3976446"/>
                <a:gd name="connsiteX17" fmla="*/ 1511370 w 3795910"/>
                <a:gd name="connsiteY17" fmla="*/ 3378442 h 3976446"/>
                <a:gd name="connsiteX18" fmla="*/ 2063838 w 3795910"/>
                <a:gd name="connsiteY18" fmla="*/ 3573559 h 3976446"/>
                <a:gd name="connsiteX19" fmla="*/ 3410956 w 3795910"/>
                <a:gd name="connsiteY19" fmla="*/ 3135533 h 3976446"/>
                <a:gd name="connsiteX20" fmla="*/ 3791278 w 3795910"/>
                <a:gd name="connsiteY20" fmla="*/ 2642785 h 3976446"/>
                <a:gd name="connsiteX21" fmla="*/ 3795910 w 3795910"/>
                <a:gd name="connsiteY21" fmla="*/ 2631043 h 3976446"/>
                <a:gd name="connsiteX22" fmla="*/ 3795910 w 3795910"/>
                <a:gd name="connsiteY22" fmla="*/ 3326763 h 3976446"/>
                <a:gd name="connsiteX23" fmla="*/ 3669933 w 3795910"/>
                <a:gd name="connsiteY23" fmla="*/ 3444186 h 3976446"/>
                <a:gd name="connsiteX24" fmla="*/ 2063838 w 3795910"/>
                <a:gd name="connsiteY24" fmla="*/ 3976446 h 3976446"/>
                <a:gd name="connsiteX25" fmla="*/ 580998 w 3795910"/>
                <a:gd name="connsiteY25" fmla="*/ 2921799 h 3976446"/>
                <a:gd name="connsiteX26" fmla="*/ 0 w 3795910"/>
                <a:gd name="connsiteY26" fmla="*/ 1629967 h 3976446"/>
                <a:gd name="connsiteX27" fmla="*/ 766593 w 3795910"/>
                <a:gd name="connsiteY27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95910" h="3976446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DBA3A0-5DF8-4AED-9948-651C52A4C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95786" y="8192"/>
              <a:ext cx="3795910" cy="3976446"/>
            </a:xfrm>
            <a:custGeom>
              <a:avLst/>
              <a:gdLst>
                <a:gd name="connsiteX0" fmla="*/ 2580815 w 3795910"/>
                <a:gd name="connsiteY0" fmla="*/ 0 h 3976446"/>
                <a:gd name="connsiteX1" fmla="*/ 3459445 w 3795910"/>
                <a:gd name="connsiteY1" fmla="*/ 0 h 3976446"/>
                <a:gd name="connsiteX2" fmla="*/ 3508635 w 3795910"/>
                <a:gd name="connsiteY2" fmla="*/ 43712 h 3976446"/>
                <a:gd name="connsiteX3" fmla="*/ 3669933 w 3795910"/>
                <a:gd name="connsiteY3" fmla="*/ 215854 h 3976446"/>
                <a:gd name="connsiteX4" fmla="*/ 3795910 w 3795910"/>
                <a:gd name="connsiteY4" fmla="*/ 376541 h 3976446"/>
                <a:gd name="connsiteX5" fmla="*/ 3795910 w 3795910"/>
                <a:gd name="connsiteY5" fmla="*/ 1510297 h 3976446"/>
                <a:gd name="connsiteX6" fmla="*/ 3768579 w 3795910"/>
                <a:gd name="connsiteY6" fmla="*/ 1396156 h 3976446"/>
                <a:gd name="connsiteX7" fmla="*/ 3705364 w 3795910"/>
                <a:gd name="connsiteY7" fmla="*/ 1207496 h 3976446"/>
                <a:gd name="connsiteX8" fmla="*/ 3302720 w 3795910"/>
                <a:gd name="connsiteY8" fmla="*/ 530511 h 3976446"/>
                <a:gd name="connsiteX9" fmla="*/ 2726154 w 3795910"/>
                <a:gd name="connsiteY9" fmla="*/ 65165 h 3976446"/>
                <a:gd name="connsiteX10" fmla="*/ 875937 w 3795910"/>
                <a:gd name="connsiteY10" fmla="*/ 0 h 3976446"/>
                <a:gd name="connsiteX11" fmla="*/ 1715693 w 3795910"/>
                <a:gd name="connsiteY11" fmla="*/ 0 h 3976446"/>
                <a:gd name="connsiteX12" fmla="*/ 1710753 w 3795910"/>
                <a:gd name="connsiteY12" fmla="*/ 2712 h 3976446"/>
                <a:gd name="connsiteX13" fmla="*/ 1462046 w 3795910"/>
                <a:gd name="connsiteY13" fmla="*/ 173724 h 3976446"/>
                <a:gd name="connsiteX14" fmla="*/ 1253712 w 3795910"/>
                <a:gd name="connsiteY14" fmla="*/ 321855 h 3976446"/>
                <a:gd name="connsiteX15" fmla="*/ 676824 w 3795910"/>
                <a:gd name="connsiteY15" fmla="*/ 886976 h 3976446"/>
                <a:gd name="connsiteX16" fmla="*/ 483560 w 3795910"/>
                <a:gd name="connsiteY16" fmla="*/ 1629967 h 3976446"/>
                <a:gd name="connsiteX17" fmla="*/ 606626 w 3795910"/>
                <a:gd name="connsiteY17" fmla="*/ 2107886 h 3976446"/>
                <a:gd name="connsiteX18" fmla="*/ 961964 w 3795910"/>
                <a:gd name="connsiteY18" fmla="*/ 2624007 h 3976446"/>
                <a:gd name="connsiteX19" fmla="*/ 1060690 w 3795910"/>
                <a:gd name="connsiteY19" fmla="*/ 2751425 h 3976446"/>
                <a:gd name="connsiteX20" fmla="*/ 1561498 w 3795910"/>
                <a:gd name="connsiteY20" fmla="*/ 3315257 h 3976446"/>
                <a:gd name="connsiteX21" fmla="*/ 2063838 w 3795910"/>
                <a:gd name="connsiteY21" fmla="*/ 3492885 h 3976446"/>
                <a:gd name="connsiteX22" fmla="*/ 3359136 w 3795910"/>
                <a:gd name="connsiteY22" fmla="*/ 3073718 h 3976446"/>
                <a:gd name="connsiteX23" fmla="*/ 3718180 w 3795910"/>
                <a:gd name="connsiteY23" fmla="*/ 2608775 h 3976446"/>
                <a:gd name="connsiteX24" fmla="*/ 3776400 w 3795910"/>
                <a:gd name="connsiteY24" fmla="*/ 2461172 h 3976446"/>
                <a:gd name="connsiteX25" fmla="*/ 3795910 w 3795910"/>
                <a:gd name="connsiteY25" fmla="*/ 2387988 h 3976446"/>
                <a:gd name="connsiteX26" fmla="*/ 3795910 w 3795910"/>
                <a:gd name="connsiteY26" fmla="*/ 3326763 h 3976446"/>
                <a:gd name="connsiteX27" fmla="*/ 3669933 w 3795910"/>
                <a:gd name="connsiteY27" fmla="*/ 3444186 h 3976446"/>
                <a:gd name="connsiteX28" fmla="*/ 2063838 w 3795910"/>
                <a:gd name="connsiteY28" fmla="*/ 3976446 h 3976446"/>
                <a:gd name="connsiteX29" fmla="*/ 580998 w 3795910"/>
                <a:gd name="connsiteY29" fmla="*/ 2921799 h 3976446"/>
                <a:gd name="connsiteX30" fmla="*/ 0 w 3795910"/>
                <a:gd name="connsiteY30" fmla="*/ 1629967 h 3976446"/>
                <a:gd name="connsiteX31" fmla="*/ 766593 w 3795910"/>
                <a:gd name="connsiteY31" fmla="*/ 80506 h 39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95910" h="3976446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7" name="Freeform: Shape 36">
              <a:extLst>
                <a:ext uri="{FF2B5EF4-FFF2-40B4-BE49-F238E27FC236}">
                  <a16:creationId xmlns:a16="http://schemas.microsoft.com/office/drawing/2014/main" id="{D78D78D6-6C82-4A4B-8C11-568BD5AC7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19432" y="8192"/>
              <a:ext cx="4072264" cy="4166243"/>
            </a:xfrm>
            <a:custGeom>
              <a:avLst/>
              <a:gdLst>
                <a:gd name="connsiteX0" fmla="*/ 32479 w 4072264"/>
                <a:gd name="connsiteY0" fmla="*/ 1644313 h 4166243"/>
                <a:gd name="connsiteX1" fmla="*/ 32318 w 4072264"/>
                <a:gd name="connsiteY1" fmla="*/ 1657691 h 4166243"/>
                <a:gd name="connsiteX2" fmla="*/ 32399 w 4072264"/>
                <a:gd name="connsiteY2" fmla="*/ 1669458 h 4166243"/>
                <a:gd name="connsiteX3" fmla="*/ 32479 w 4072264"/>
                <a:gd name="connsiteY3" fmla="*/ 1644313 h 4166243"/>
                <a:gd name="connsiteX4" fmla="*/ 3644856 w 4072264"/>
                <a:gd name="connsiteY4" fmla="*/ 0 h 4166243"/>
                <a:gd name="connsiteX5" fmla="*/ 4072264 w 4072264"/>
                <a:gd name="connsiteY5" fmla="*/ 0 h 4166243"/>
                <a:gd name="connsiteX6" fmla="*/ 4072264 w 4072264"/>
                <a:gd name="connsiteY6" fmla="*/ 475595 h 4166243"/>
                <a:gd name="connsiteX7" fmla="*/ 4056974 w 4072264"/>
                <a:gd name="connsiteY7" fmla="*/ 454219 h 4166243"/>
                <a:gd name="connsiteX8" fmla="*/ 4023144 w 4072264"/>
                <a:gd name="connsiteY8" fmla="*/ 408815 h 4166243"/>
                <a:gd name="connsiteX9" fmla="*/ 4022984 w 4072264"/>
                <a:gd name="connsiteY9" fmla="*/ 408654 h 4166243"/>
                <a:gd name="connsiteX10" fmla="*/ 4022822 w 4072264"/>
                <a:gd name="connsiteY10" fmla="*/ 408493 h 4166243"/>
                <a:gd name="connsiteX11" fmla="*/ 3995984 w 4072264"/>
                <a:gd name="connsiteY11" fmla="*/ 373435 h 4166243"/>
                <a:gd name="connsiteX12" fmla="*/ 3990424 w 4072264"/>
                <a:gd name="connsiteY12" fmla="*/ 366342 h 4166243"/>
                <a:gd name="connsiteX13" fmla="*/ 3957622 w 4072264"/>
                <a:gd name="connsiteY13" fmla="*/ 325240 h 4166243"/>
                <a:gd name="connsiteX14" fmla="*/ 3817228 w 4072264"/>
                <a:gd name="connsiteY14" fmla="*/ 165262 h 4166243"/>
                <a:gd name="connsiteX15" fmla="*/ 3663395 w 4072264"/>
                <a:gd name="connsiteY15" fmla="*/ 15247 h 4166243"/>
                <a:gd name="connsiteX16" fmla="*/ 750521 w 4072264"/>
                <a:gd name="connsiteY16" fmla="*/ 0 h 4166243"/>
                <a:gd name="connsiteX17" fmla="*/ 1219165 w 4072264"/>
                <a:gd name="connsiteY17" fmla="*/ 0 h 4166243"/>
                <a:gd name="connsiteX18" fmla="*/ 1207612 w 4072264"/>
                <a:gd name="connsiteY18" fmla="*/ 8508 h 4166243"/>
                <a:gd name="connsiteX19" fmla="*/ 1165058 w 4072264"/>
                <a:gd name="connsiteY19" fmla="*/ 39778 h 4166243"/>
                <a:gd name="connsiteX20" fmla="*/ 1164898 w 4072264"/>
                <a:gd name="connsiteY20" fmla="*/ 39939 h 4166243"/>
                <a:gd name="connsiteX21" fmla="*/ 1164736 w 4072264"/>
                <a:gd name="connsiteY21" fmla="*/ 40100 h 4166243"/>
                <a:gd name="connsiteX22" fmla="*/ 1092606 w 4072264"/>
                <a:gd name="connsiteY22" fmla="*/ 94823 h 4166243"/>
                <a:gd name="connsiteX23" fmla="*/ 1078984 w 4072264"/>
                <a:gd name="connsiteY23" fmla="*/ 105381 h 4166243"/>
                <a:gd name="connsiteX24" fmla="*/ 1072376 w 4072264"/>
                <a:gd name="connsiteY24" fmla="*/ 110700 h 4166243"/>
                <a:gd name="connsiteX25" fmla="*/ 995974 w 4072264"/>
                <a:gd name="connsiteY25" fmla="*/ 173724 h 4166243"/>
                <a:gd name="connsiteX26" fmla="*/ 839784 w 4072264"/>
                <a:gd name="connsiteY26" fmla="*/ 318309 h 4166243"/>
                <a:gd name="connsiteX27" fmla="*/ 580030 w 4072264"/>
                <a:gd name="connsiteY27" fmla="*/ 641730 h 4166243"/>
                <a:gd name="connsiteX28" fmla="*/ 482754 w 4072264"/>
                <a:gd name="connsiteY28" fmla="*/ 819842 h 4166243"/>
                <a:gd name="connsiteX29" fmla="*/ 482674 w 4072264"/>
                <a:gd name="connsiteY29" fmla="*/ 820003 h 4166243"/>
                <a:gd name="connsiteX30" fmla="*/ 482594 w 4072264"/>
                <a:gd name="connsiteY30" fmla="*/ 820164 h 4166243"/>
                <a:gd name="connsiteX31" fmla="*/ 409092 w 4072264"/>
                <a:gd name="connsiteY31" fmla="*/ 1008189 h 4166243"/>
                <a:gd name="connsiteX32" fmla="*/ 358238 w 4072264"/>
                <a:gd name="connsiteY32" fmla="*/ 1204514 h 4166243"/>
                <a:gd name="connsiteX33" fmla="*/ 341474 w 4072264"/>
                <a:gd name="connsiteY33" fmla="*/ 1304128 h 4166243"/>
                <a:gd name="connsiteX34" fmla="*/ 330110 w 4072264"/>
                <a:gd name="connsiteY34" fmla="*/ 1404144 h 4166243"/>
                <a:gd name="connsiteX35" fmla="*/ 321084 w 4072264"/>
                <a:gd name="connsiteY35" fmla="*/ 1611189 h 4166243"/>
                <a:gd name="connsiteX36" fmla="*/ 321084 w 4072264"/>
                <a:gd name="connsiteY36" fmla="*/ 1621586 h 4166243"/>
                <a:gd name="connsiteX37" fmla="*/ 321004 w 4072264"/>
                <a:gd name="connsiteY37" fmla="*/ 1635286 h 4166243"/>
                <a:gd name="connsiteX38" fmla="*/ 321406 w 4072264"/>
                <a:gd name="connsiteY38" fmla="*/ 1661963 h 4166243"/>
                <a:gd name="connsiteX39" fmla="*/ 321406 w 4072264"/>
                <a:gd name="connsiteY39" fmla="*/ 1662205 h 4166243"/>
                <a:gd name="connsiteX40" fmla="*/ 321406 w 4072264"/>
                <a:gd name="connsiteY40" fmla="*/ 1662446 h 4166243"/>
                <a:gd name="connsiteX41" fmla="*/ 322052 w 4072264"/>
                <a:gd name="connsiteY41" fmla="*/ 1687511 h 4166243"/>
                <a:gd name="connsiteX42" fmla="*/ 323340 w 4072264"/>
                <a:gd name="connsiteY42" fmla="*/ 1712737 h 4166243"/>
                <a:gd name="connsiteX43" fmla="*/ 331964 w 4072264"/>
                <a:gd name="connsiteY43" fmla="*/ 1811544 h 4166243"/>
                <a:gd name="connsiteX44" fmla="*/ 435204 w 4072264"/>
                <a:gd name="connsiteY44" fmla="*/ 2193557 h 4166243"/>
                <a:gd name="connsiteX45" fmla="*/ 525146 w 4072264"/>
                <a:gd name="connsiteY45" fmla="*/ 2374973 h 4166243"/>
                <a:gd name="connsiteX46" fmla="*/ 635076 w 4072264"/>
                <a:gd name="connsiteY46" fmla="*/ 2550989 h 4166243"/>
                <a:gd name="connsiteX47" fmla="*/ 760076 w 4072264"/>
                <a:gd name="connsiteY47" fmla="*/ 2723056 h 4166243"/>
                <a:gd name="connsiteX48" fmla="*/ 826324 w 4072264"/>
                <a:gd name="connsiteY48" fmla="*/ 2808002 h 4166243"/>
                <a:gd name="connsiteX49" fmla="*/ 895634 w 4072264"/>
                <a:gd name="connsiteY49" fmla="*/ 2894640 h 4166243"/>
                <a:gd name="connsiteX50" fmla="*/ 1009998 w 4072264"/>
                <a:gd name="connsiteY50" fmla="*/ 3040675 h 4166243"/>
                <a:gd name="connsiteX51" fmla="*/ 1168604 w 4072264"/>
                <a:gd name="connsiteY51" fmla="*/ 3241353 h 4166243"/>
                <a:gd name="connsiteX52" fmla="*/ 1452938 w 4072264"/>
                <a:gd name="connsiteY52" fmla="*/ 3553733 h 4166243"/>
                <a:gd name="connsiteX53" fmla="*/ 1609774 w 4072264"/>
                <a:gd name="connsiteY53" fmla="*/ 3682925 h 4166243"/>
                <a:gd name="connsiteX54" fmla="*/ 1780550 w 4072264"/>
                <a:gd name="connsiteY54" fmla="*/ 3785117 h 4166243"/>
                <a:gd name="connsiteX55" fmla="*/ 2162966 w 4072264"/>
                <a:gd name="connsiteY55" fmla="*/ 3891903 h 4166243"/>
                <a:gd name="connsiteX56" fmla="*/ 2264918 w 4072264"/>
                <a:gd name="connsiteY56" fmla="*/ 3897948 h 4166243"/>
                <a:gd name="connsiteX57" fmla="*/ 2268866 w 4072264"/>
                <a:gd name="connsiteY57" fmla="*/ 3898028 h 4166243"/>
                <a:gd name="connsiteX58" fmla="*/ 2317546 w 4072264"/>
                <a:gd name="connsiteY58" fmla="*/ 3898270 h 4166243"/>
                <a:gd name="connsiteX59" fmla="*/ 2332938 w 4072264"/>
                <a:gd name="connsiteY59" fmla="*/ 3898189 h 4166243"/>
                <a:gd name="connsiteX60" fmla="*/ 2371542 w 4072264"/>
                <a:gd name="connsiteY60" fmla="*/ 3897706 h 4166243"/>
                <a:gd name="connsiteX61" fmla="*/ 2586566 w 4072264"/>
                <a:gd name="connsiteY61" fmla="*/ 3887067 h 4166243"/>
                <a:gd name="connsiteX62" fmla="*/ 3012342 w 4072264"/>
                <a:gd name="connsiteY62" fmla="*/ 3822270 h 4166243"/>
                <a:gd name="connsiteX63" fmla="*/ 3422482 w 4072264"/>
                <a:gd name="connsiteY63" fmla="*/ 3692031 h 4166243"/>
                <a:gd name="connsiteX64" fmla="*/ 3520806 w 4072264"/>
                <a:gd name="connsiteY64" fmla="*/ 3648592 h 4166243"/>
                <a:gd name="connsiteX65" fmla="*/ 3617034 w 4072264"/>
                <a:gd name="connsiteY65" fmla="*/ 3600236 h 4166243"/>
                <a:gd name="connsiteX66" fmla="*/ 3801190 w 4072264"/>
                <a:gd name="connsiteY66" fmla="*/ 3489984 h 4166243"/>
                <a:gd name="connsiteX67" fmla="*/ 3972270 w 4072264"/>
                <a:gd name="connsiteY67" fmla="*/ 3360792 h 4166243"/>
                <a:gd name="connsiteX68" fmla="*/ 4072264 w 4072264"/>
                <a:gd name="connsiteY68" fmla="*/ 3265310 h 4166243"/>
                <a:gd name="connsiteX69" fmla="*/ 4072264 w 4072264"/>
                <a:gd name="connsiteY69" fmla="*/ 3510549 h 4166243"/>
                <a:gd name="connsiteX70" fmla="*/ 3999825 w 4072264"/>
                <a:gd name="connsiteY70" fmla="*/ 3577347 h 4166243"/>
                <a:gd name="connsiteX71" fmla="*/ 3626222 w 4072264"/>
                <a:gd name="connsiteY71" fmla="*/ 3843467 h 4166243"/>
                <a:gd name="connsiteX72" fmla="*/ 2418610 w 4072264"/>
                <a:gd name="connsiteY72" fmla="*/ 4166243 h 4166243"/>
                <a:gd name="connsiteX73" fmla="*/ 1477278 w 4072264"/>
                <a:gd name="connsiteY73" fmla="*/ 3976204 h 4166243"/>
                <a:gd name="connsiteX74" fmla="*/ 708738 w 4072264"/>
                <a:gd name="connsiteY74" fmla="*/ 3458069 h 4166243"/>
                <a:gd name="connsiteX75" fmla="*/ 190604 w 4072264"/>
                <a:gd name="connsiteY75" fmla="*/ 2689529 h 4166243"/>
                <a:gd name="connsiteX76" fmla="*/ 564 w 4072264"/>
                <a:gd name="connsiteY76" fmla="*/ 1748440 h 4166243"/>
                <a:gd name="connsiteX77" fmla="*/ 806 w 4072264"/>
                <a:gd name="connsiteY77" fmla="*/ 1729661 h 4166243"/>
                <a:gd name="connsiteX78" fmla="*/ 968 w 4072264"/>
                <a:gd name="connsiteY78" fmla="*/ 1720474 h 4166243"/>
                <a:gd name="connsiteX79" fmla="*/ 242 w 4072264"/>
                <a:gd name="connsiteY79" fmla="*/ 1700406 h 4166243"/>
                <a:gd name="connsiteX80" fmla="*/ 242 w 4072264"/>
                <a:gd name="connsiteY80" fmla="*/ 1699922 h 4166243"/>
                <a:gd name="connsiteX81" fmla="*/ 242 w 4072264"/>
                <a:gd name="connsiteY81" fmla="*/ 1699439 h 4166243"/>
                <a:gd name="connsiteX82" fmla="*/ 81 w 4072264"/>
                <a:gd name="connsiteY82" fmla="*/ 1669942 h 4166243"/>
                <a:gd name="connsiteX83" fmla="*/ 0 w 4072264"/>
                <a:gd name="connsiteY83" fmla="*/ 1657691 h 4166243"/>
                <a:gd name="connsiteX84" fmla="*/ 564 w 4072264"/>
                <a:gd name="connsiteY84" fmla="*/ 1620860 h 4166243"/>
                <a:gd name="connsiteX85" fmla="*/ 806 w 4072264"/>
                <a:gd name="connsiteY85" fmla="*/ 1610383 h 4166243"/>
                <a:gd name="connsiteX86" fmla="*/ 4917 w 4072264"/>
                <a:gd name="connsiteY86" fmla="*/ 1508432 h 4166243"/>
                <a:gd name="connsiteX87" fmla="*/ 5722 w 4072264"/>
                <a:gd name="connsiteY87" fmla="*/ 1492878 h 4166243"/>
                <a:gd name="connsiteX88" fmla="*/ 5722 w 4072264"/>
                <a:gd name="connsiteY88" fmla="*/ 1492394 h 4166243"/>
                <a:gd name="connsiteX89" fmla="*/ 5803 w 4072264"/>
                <a:gd name="connsiteY89" fmla="*/ 1491911 h 4166243"/>
                <a:gd name="connsiteX90" fmla="*/ 7012 w 4072264"/>
                <a:gd name="connsiteY90" fmla="*/ 1477565 h 4166243"/>
                <a:gd name="connsiteX91" fmla="*/ 17086 w 4072264"/>
                <a:gd name="connsiteY91" fmla="*/ 1374486 h 4166243"/>
                <a:gd name="connsiteX92" fmla="*/ 57302 w 4072264"/>
                <a:gd name="connsiteY92" fmla="*/ 1139556 h 4166243"/>
                <a:gd name="connsiteX93" fmla="*/ 126935 w 4072264"/>
                <a:gd name="connsiteY93" fmla="*/ 909139 h 4166243"/>
                <a:gd name="connsiteX94" fmla="*/ 228161 w 4072264"/>
                <a:gd name="connsiteY94" fmla="*/ 689683 h 4166243"/>
                <a:gd name="connsiteX95" fmla="*/ 332850 w 4072264"/>
                <a:gd name="connsiteY95" fmla="*/ 525031 h 4166243"/>
                <a:gd name="connsiteX96" fmla="*/ 710763 w 4072264"/>
                <a:gd name="connsiteY96" fmla="*/ 37249 h 41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072264" h="4166243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9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EBDC8-F439-6B40-AFE5-B7C3C314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48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Afgrænsning af emnet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356495-68DD-9943-A7C7-3304FE98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7105"/>
            <a:ext cx="10515600" cy="4351338"/>
          </a:xfrm>
        </p:spPr>
        <p:txBody>
          <a:bodyPr/>
          <a:lstStyle/>
          <a:p>
            <a:r>
              <a:rPr lang="da-DK"/>
              <a:t>Adhærenceforebyggende produkter</a:t>
            </a:r>
          </a:p>
          <a:p>
            <a:pPr marL="457200" lvl="1" indent="0">
              <a:buNone/>
            </a:pPr>
            <a:r>
              <a:rPr lang="da-DK"/>
              <a:t>- Faste, flydende og farmakologiske</a:t>
            </a:r>
          </a:p>
          <a:p>
            <a:pPr lvl="1"/>
            <a:endParaRPr lang="da-DK"/>
          </a:p>
          <a:p>
            <a:r>
              <a:rPr lang="da-DK"/>
              <a:t>Intraabdominal gynækologisk kirurgi </a:t>
            </a:r>
          </a:p>
          <a:p>
            <a:pPr marL="457200" lvl="1" indent="0">
              <a:buNone/>
            </a:pPr>
            <a:r>
              <a:rPr lang="da-DK" i="1"/>
              <a:t>- (ikke intrauterin)</a:t>
            </a:r>
          </a:p>
          <a:p>
            <a:endParaRPr lang="da-DK"/>
          </a:p>
          <a:p>
            <a:pPr lvl="1"/>
            <a:endParaRPr lang="da-DK" dirty="0"/>
          </a:p>
        </p:txBody>
      </p:sp>
      <p:pic>
        <p:nvPicPr>
          <p:cNvPr id="2050" name="Picture 2" descr="Here's 3 Ways Boundaries Can Help You | Psych Central">
            <a:extLst>
              <a:ext uri="{FF2B5EF4-FFF2-40B4-BE49-F238E27FC236}">
                <a16:creationId xmlns:a16="http://schemas.microsoft.com/office/drawing/2014/main" id="{EE2B8B28-A2A1-D749-A0CE-3FF6E8A09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3" t="4513" r="23944" b="4259"/>
          <a:stretch/>
        </p:blipFill>
        <p:spPr bwMode="auto">
          <a:xfrm>
            <a:off x="8034728" y="1769136"/>
            <a:ext cx="3704162" cy="363732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0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9CAA4-17FD-F947-9E9A-51D96A92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Interventioner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E9074D-897B-A04C-9364-B80CD88A7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224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b="1" dirty="0"/>
              <a:t>Faste barriereprodukter</a:t>
            </a:r>
          </a:p>
          <a:p>
            <a:pPr lvl="1"/>
            <a:r>
              <a:rPr lang="da-DK" dirty="0"/>
              <a:t>Site </a:t>
            </a:r>
            <a:r>
              <a:rPr lang="da-DK" dirty="0" err="1"/>
              <a:t>specific</a:t>
            </a:r>
            <a:r>
              <a:rPr lang="da-DK" dirty="0"/>
              <a:t> adskillelse af vævsflader</a:t>
            </a:r>
          </a:p>
          <a:p>
            <a:pPr lvl="1"/>
            <a:r>
              <a:rPr lang="da-DK" dirty="0"/>
              <a:t>Absorberbare og ikke-absorberbare</a:t>
            </a:r>
          </a:p>
          <a:p>
            <a:pPr lvl="1"/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Flydende/gel-produkter</a:t>
            </a:r>
          </a:p>
          <a:p>
            <a:pPr lvl="1"/>
            <a:r>
              <a:rPr lang="da-DK" dirty="0" err="1"/>
              <a:t>Hydroflotation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Farmakologiske produkter</a:t>
            </a:r>
          </a:p>
          <a:p>
            <a:pPr lvl="1"/>
            <a:r>
              <a:rPr lang="da-DK" dirty="0"/>
              <a:t>Mindsker inflammatoriske respons og/eller forbedrer </a:t>
            </a:r>
            <a:r>
              <a:rPr lang="da-DK" dirty="0" err="1"/>
              <a:t>hæmostase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726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9CAA4-17FD-F947-9E9A-51D96A92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Interventioner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E9074D-897B-A04C-9364-B80CD88A7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b="1" dirty="0"/>
              <a:t>Faste barriereprodukter</a:t>
            </a:r>
          </a:p>
          <a:p>
            <a:pPr lvl="1"/>
            <a:r>
              <a:rPr lang="da-DK" dirty="0"/>
              <a:t>Site </a:t>
            </a:r>
            <a:r>
              <a:rPr lang="da-DK" dirty="0" err="1"/>
              <a:t>specific</a:t>
            </a:r>
            <a:r>
              <a:rPr lang="da-DK" dirty="0"/>
              <a:t> adskillelse af vævsflader</a:t>
            </a:r>
          </a:p>
          <a:p>
            <a:pPr lvl="1"/>
            <a:r>
              <a:rPr lang="da-DK" dirty="0"/>
              <a:t>Absorberbare og ikke-absorberbare</a:t>
            </a:r>
          </a:p>
          <a:p>
            <a:pPr lvl="1"/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Flydende/gel-produkter</a:t>
            </a:r>
          </a:p>
          <a:p>
            <a:pPr lvl="1"/>
            <a:r>
              <a:rPr lang="da-DK" dirty="0" err="1"/>
              <a:t>Hydroflotation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Farmakologiske produkter</a:t>
            </a:r>
          </a:p>
          <a:p>
            <a:pPr lvl="1"/>
            <a:r>
              <a:rPr lang="da-DK" dirty="0"/>
              <a:t>Mindsker inflammatoriske respons</a:t>
            </a:r>
            <a:br>
              <a:rPr lang="da-DK" dirty="0"/>
            </a:br>
            <a:r>
              <a:rPr lang="da-DK" dirty="0"/>
              <a:t>og/eller forbedrer </a:t>
            </a:r>
            <a:r>
              <a:rPr lang="da-DK" dirty="0" err="1"/>
              <a:t>hæmostase</a:t>
            </a:r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15C87998-92FF-6D4A-ABCA-EFB1F3B234C9}"/>
              </a:ext>
            </a:extLst>
          </p:cNvPr>
          <p:cNvCxnSpPr>
            <a:cxnSpLocks/>
          </p:cNvCxnSpPr>
          <p:nvPr/>
        </p:nvCxnSpPr>
        <p:spPr>
          <a:xfrm>
            <a:off x="7850204" y="2011680"/>
            <a:ext cx="6063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09909186-8731-7645-A53F-F4AA129F1495}"/>
              </a:ext>
            </a:extLst>
          </p:cNvPr>
          <p:cNvSpPr txBox="1"/>
          <p:nvPr/>
        </p:nvSpPr>
        <p:spPr>
          <a:xfrm>
            <a:off x="8620930" y="175007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1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809971C2-EADC-3B4A-96FF-DB1AB9051F5D}"/>
              </a:ext>
            </a:extLst>
          </p:cNvPr>
          <p:cNvCxnSpPr>
            <a:cxnSpLocks/>
          </p:cNvCxnSpPr>
          <p:nvPr/>
        </p:nvCxnSpPr>
        <p:spPr>
          <a:xfrm>
            <a:off x="7850204" y="3701906"/>
            <a:ext cx="6063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8865E81D-A823-794D-85BB-1CF6B40E59FB}"/>
              </a:ext>
            </a:extLst>
          </p:cNvPr>
          <p:cNvSpPr txBox="1"/>
          <p:nvPr/>
        </p:nvSpPr>
        <p:spPr>
          <a:xfrm>
            <a:off x="8620930" y="3440296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2</a:t>
            </a: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BF19581D-2F62-D24E-AB23-2372839DF06A}"/>
              </a:ext>
            </a:extLst>
          </p:cNvPr>
          <p:cNvCxnSpPr>
            <a:cxnSpLocks/>
          </p:cNvCxnSpPr>
          <p:nvPr/>
        </p:nvCxnSpPr>
        <p:spPr>
          <a:xfrm>
            <a:off x="7850204" y="4956441"/>
            <a:ext cx="6063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8841DB28-BB8E-4F4F-A136-FF4FE0F5A05D}"/>
              </a:ext>
            </a:extLst>
          </p:cNvPr>
          <p:cNvSpPr txBox="1"/>
          <p:nvPr/>
        </p:nvSpPr>
        <p:spPr>
          <a:xfrm>
            <a:off x="8620930" y="4694831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3</a:t>
            </a:r>
          </a:p>
        </p:txBody>
      </p:sp>
    </p:spTree>
    <p:extLst>
      <p:ext uri="{BB962C8B-B14F-4D97-AF65-F5344CB8AC3E}">
        <p14:creationId xmlns:p14="http://schemas.microsoft.com/office/powerpoint/2010/main" val="300089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C25E0-1F87-8845-820B-102E1B6F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err="1"/>
              <a:t>Outcomes</a:t>
            </a: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0D02D5-AB16-4E47-B764-C7DE2FB1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986"/>
            <a:ext cx="10515600" cy="4351338"/>
          </a:xfrm>
        </p:spPr>
        <p:txBody>
          <a:bodyPr>
            <a:normAutofit/>
          </a:bodyPr>
          <a:lstStyle/>
          <a:p>
            <a:r>
              <a:rPr lang="da-DK" sz="2000" dirty="0">
                <a:ea typeface="Times New Roman" panose="02020603050405020304" pitchFamily="18" charset="0"/>
              </a:rPr>
              <a:t>F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orekomst af adhærencer ved </a:t>
            </a:r>
            <a:r>
              <a:rPr lang="da-DK" sz="2000" dirty="0" err="1"/>
              <a:t>second</a:t>
            </a:r>
            <a:r>
              <a:rPr lang="da-DK" sz="2000" dirty="0"/>
              <a:t> look </a:t>
            </a:r>
            <a:r>
              <a:rPr lang="da-DK" sz="2000" dirty="0" err="1"/>
              <a:t>laparoskopi</a:t>
            </a:r>
            <a:endParaRPr lang="da-DK" sz="2000" dirty="0">
              <a:effectLst/>
              <a:ea typeface="Times New Roman" panose="02020603050405020304" pitchFamily="18" charset="0"/>
            </a:endParaRPr>
          </a:p>
          <a:p>
            <a:r>
              <a:rPr lang="da-DK" sz="2000" dirty="0">
                <a:effectLst/>
                <a:ea typeface="Times New Roman" panose="02020603050405020304" pitchFamily="18" charset="0"/>
              </a:rPr>
              <a:t>Postoperative abdominale smerter</a:t>
            </a:r>
          </a:p>
          <a:p>
            <a:r>
              <a:rPr lang="da-DK" sz="2000" dirty="0" err="1">
                <a:effectLst/>
                <a:ea typeface="Times New Roman" panose="02020603050405020304" pitchFamily="18" charset="0"/>
              </a:rPr>
              <a:t>Ileus</a:t>
            </a:r>
            <a:endParaRPr lang="da-DK" sz="2000" dirty="0">
              <a:ea typeface="Times New Roman" panose="02020603050405020304" pitchFamily="18" charset="0"/>
            </a:endParaRPr>
          </a:p>
          <a:p>
            <a:r>
              <a:rPr lang="da-DK" sz="2000" dirty="0" err="1">
                <a:effectLst/>
                <a:ea typeface="Times New Roman" panose="02020603050405020304" pitchFamily="18" charset="0"/>
              </a:rPr>
              <a:t>Reoperationer</a:t>
            </a:r>
            <a:endParaRPr lang="da-DK" sz="2000" dirty="0">
              <a:ea typeface="Times New Roman" panose="02020603050405020304" pitchFamily="18" charset="0"/>
            </a:endParaRPr>
          </a:p>
          <a:p>
            <a:r>
              <a:rPr lang="da-DK" sz="2000" dirty="0">
                <a:ea typeface="Times New Roman" panose="02020603050405020304" pitchFamily="18" charset="0"/>
              </a:rPr>
              <a:t>I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nfertilitet (subfertilitet)</a:t>
            </a:r>
          </a:p>
          <a:p>
            <a:r>
              <a:rPr lang="da-DK" sz="2000" dirty="0">
                <a:effectLst/>
                <a:ea typeface="Times New Roman" panose="02020603050405020304" pitchFamily="18" charset="0"/>
              </a:rPr>
              <a:t>Graviditetsrate</a:t>
            </a:r>
          </a:p>
          <a:p>
            <a:r>
              <a:rPr lang="da-DK" sz="2000" dirty="0">
                <a:effectLst/>
                <a:ea typeface="Times New Roman" panose="02020603050405020304" pitchFamily="18" charset="0"/>
              </a:rPr>
              <a:t>Abortrate</a:t>
            </a:r>
          </a:p>
          <a:p>
            <a:r>
              <a:rPr lang="da-DK" sz="2000" dirty="0">
                <a:ea typeface="Times New Roman" panose="02020603050405020304" pitchFamily="18" charset="0"/>
              </a:rPr>
              <a:t>F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orekomst af </a:t>
            </a:r>
            <a:r>
              <a:rPr lang="da-DK" sz="2000" dirty="0" err="1">
                <a:effectLst/>
                <a:ea typeface="Times New Roman" panose="02020603050405020304" pitchFamily="18" charset="0"/>
              </a:rPr>
              <a:t>ektopiske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 graviditeter</a:t>
            </a:r>
          </a:p>
          <a:p>
            <a:r>
              <a:rPr lang="da-DK" sz="2000" dirty="0">
                <a:ea typeface="Times New Roman" panose="02020603050405020304" pitchFamily="18" charset="0"/>
              </a:rPr>
              <a:t>L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ivskvalitet </a:t>
            </a:r>
          </a:p>
          <a:p>
            <a:r>
              <a:rPr lang="da-DK" sz="2000" dirty="0">
                <a:ea typeface="Times New Roman" panose="02020603050405020304" pitchFamily="18" charset="0"/>
              </a:rPr>
              <a:t>U</a:t>
            </a:r>
            <a:r>
              <a:rPr lang="da-DK" sz="2000" dirty="0">
                <a:effectLst/>
                <a:ea typeface="Times New Roman" panose="02020603050405020304" pitchFamily="18" charset="0"/>
              </a:rPr>
              <a:t>ønskede bivirkninger</a:t>
            </a:r>
            <a:endParaRPr lang="da-DK" sz="2000" dirty="0"/>
          </a:p>
        </p:txBody>
      </p:sp>
      <p:pic>
        <p:nvPicPr>
          <p:cNvPr id="3074" name="Picture 2" descr="The Science of Pain - Gastrointestinal Society">
            <a:extLst>
              <a:ext uri="{FF2B5EF4-FFF2-40B4-BE49-F238E27FC236}">
                <a16:creationId xmlns:a16="http://schemas.microsoft.com/office/drawing/2014/main" id="{9DB555C7-1311-9F46-8A29-FAC5ADD68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11779"/>
          <a:stretch/>
        </p:blipFill>
        <p:spPr bwMode="auto">
          <a:xfrm>
            <a:off x="6535711" y="2456149"/>
            <a:ext cx="5261547" cy="3474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6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5F69BD0-D37C-6F48-99C8-40F2A7FB8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"/>
          <a:stretch/>
        </p:blipFill>
        <p:spPr bwMode="auto">
          <a:xfrm>
            <a:off x="3825240" y="223886"/>
            <a:ext cx="6903720" cy="6410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065C2A32-76D6-6848-8B33-A4D03CD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dirty="0"/>
              <a:t>Litteratursøgning</a:t>
            </a:r>
          </a:p>
        </p:txBody>
      </p:sp>
    </p:spTree>
    <p:extLst>
      <p:ext uri="{BB962C8B-B14F-4D97-AF65-F5344CB8AC3E}">
        <p14:creationId xmlns:p14="http://schemas.microsoft.com/office/powerpoint/2010/main" val="138681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3908</Words>
  <Application>Microsoft Macintosh PowerPoint</Application>
  <PresentationFormat>Widescreen</PresentationFormat>
  <Paragraphs>561</Paragraphs>
  <Slides>49</Slides>
  <Notes>26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Office-tema</vt:lpstr>
      <vt:lpstr>Brugerdefineret design</vt:lpstr>
      <vt:lpstr>Intraabdominal adhærenceprofylakse - ved benign gynækologisk kirurgi</vt:lpstr>
      <vt:lpstr>Forfatterne</vt:lpstr>
      <vt:lpstr>Interessekonflikter</vt:lpstr>
      <vt:lpstr>Baggrund</vt:lpstr>
      <vt:lpstr>Afgrænsning af emnet</vt:lpstr>
      <vt:lpstr>Interventioner</vt:lpstr>
      <vt:lpstr>Interventioner</vt:lpstr>
      <vt:lpstr>Outcomes</vt:lpstr>
      <vt:lpstr>Litteratursøgning</vt:lpstr>
      <vt:lpstr>PICO 1</vt:lpstr>
      <vt:lpstr>Faste adhærenceforebyggende produkter</vt:lpstr>
      <vt:lpstr>PICO 1 - faste produkter</vt:lpstr>
      <vt:lpstr>PICO 1 - faste produkter</vt:lpstr>
      <vt:lpstr>PICO 1 - faste produkter</vt:lpstr>
      <vt:lpstr>PICO 1 - faste produkter</vt:lpstr>
      <vt:lpstr>PICO 1 - faste produkter</vt:lpstr>
      <vt:lpstr>PICO 1 - faste produkter</vt:lpstr>
      <vt:lpstr>PICO 1 - faste produkter</vt:lpstr>
      <vt:lpstr>PICO 1 - faste produkter</vt:lpstr>
      <vt:lpstr>PICO 1 – resume af evidens</vt:lpstr>
      <vt:lpstr>PICO 1 – resume af evidens</vt:lpstr>
      <vt:lpstr>PowerPoint-præsentation</vt:lpstr>
      <vt:lpstr>PICO 1 - Rekommandationer</vt:lpstr>
      <vt:lpstr>PICO 1 - Rekommandationer</vt:lpstr>
      <vt:lpstr>PICO 1 - Konklusion</vt:lpstr>
      <vt:lpstr>Nu videre til PICO 2 og 3</vt:lpstr>
      <vt:lpstr>PICO 2 </vt:lpstr>
      <vt:lpstr>PICO 2: flydende/gel-produkter</vt:lpstr>
      <vt:lpstr>Oversigt over flydende og gelprodukter</vt:lpstr>
      <vt:lpstr>PICO 2: Flydende/gel-produkter</vt:lpstr>
      <vt:lpstr>PICO 2: flydende/gel-produkter</vt:lpstr>
      <vt:lpstr>PICO 2: flydende/gel-produkter</vt:lpstr>
      <vt:lpstr>PICO 2: flydende/gel-produkter</vt:lpstr>
      <vt:lpstr>PICO 2: Flydende/gel-produkter</vt:lpstr>
      <vt:lpstr>PICO 2: flydende/gel-produkter</vt:lpstr>
      <vt:lpstr>PICO 2: Flydende/gel-produkter</vt:lpstr>
      <vt:lpstr> PICO 2 - Resume af evidens</vt:lpstr>
      <vt:lpstr>PowerPoint-præsentation</vt:lpstr>
      <vt:lpstr>PICO 2 - Rekommandationer</vt:lpstr>
      <vt:lpstr>PICO 3 – farmakologiske produkter </vt:lpstr>
      <vt:lpstr>PICO 3 – farmakologiske produkter</vt:lpstr>
      <vt:lpstr>PICO 3: farmakologiske produkter</vt:lpstr>
      <vt:lpstr>PICO 3 - Resume af evidens </vt:lpstr>
      <vt:lpstr>PowerPoint-præsentation</vt:lpstr>
      <vt:lpstr>PICO 3 - Rekommandationer</vt:lpstr>
      <vt:lpstr>PowerPoint-præsentation</vt:lpstr>
      <vt:lpstr>Polarisering</vt:lpstr>
      <vt:lpstr>PowerPoint-præsentation</vt:lpstr>
      <vt:lpstr>Tak for opmærksomheden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Intraabdominal adhærenceprofylakse ved benign gynækologisk kirurgi  Ny gynækologisk guideline 2023</dc:title>
  <dc:creator>Christoffer skov olesen</dc:creator>
  <cp:lastModifiedBy>Maerta Fink Topsøe</cp:lastModifiedBy>
  <cp:revision>11</cp:revision>
  <dcterms:created xsi:type="dcterms:W3CDTF">2023-09-18T11:13:37Z</dcterms:created>
  <dcterms:modified xsi:type="dcterms:W3CDTF">2023-09-20T09:38:43Z</dcterms:modified>
</cp:coreProperties>
</file>